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359" r:id="rId3"/>
    <p:sldId id="271" r:id="rId4"/>
    <p:sldId id="335" r:id="rId5"/>
    <p:sldId id="328" r:id="rId6"/>
    <p:sldId id="336" r:id="rId7"/>
    <p:sldId id="337" r:id="rId8"/>
    <p:sldId id="338" r:id="rId9"/>
    <p:sldId id="332" r:id="rId10"/>
    <p:sldId id="339" r:id="rId11"/>
    <p:sldId id="340" r:id="rId12"/>
    <p:sldId id="345" r:id="rId13"/>
    <p:sldId id="346" r:id="rId14"/>
    <p:sldId id="347" r:id="rId15"/>
    <p:sldId id="344" r:id="rId16"/>
    <p:sldId id="304" r:id="rId17"/>
    <p:sldId id="309" r:id="rId18"/>
    <p:sldId id="311" r:id="rId19"/>
    <p:sldId id="306" r:id="rId20"/>
    <p:sldId id="308" r:id="rId21"/>
    <p:sldId id="316" r:id="rId22"/>
    <p:sldId id="318" r:id="rId23"/>
    <p:sldId id="320" r:id="rId24"/>
    <p:sldId id="322" r:id="rId25"/>
    <p:sldId id="349" r:id="rId26"/>
    <p:sldId id="324" r:id="rId27"/>
    <p:sldId id="364" r:id="rId28"/>
    <p:sldId id="365" r:id="rId29"/>
    <p:sldId id="366" r:id="rId30"/>
    <p:sldId id="367" r:id="rId31"/>
    <p:sldId id="363" r:id="rId32"/>
    <p:sldId id="362" r:id="rId33"/>
    <p:sldId id="361" r:id="rId34"/>
    <p:sldId id="360" r:id="rId35"/>
    <p:sldId id="357" r:id="rId36"/>
    <p:sldId id="358" r:id="rId37"/>
    <p:sldId id="351" r:id="rId38"/>
  </p:sldIdLst>
  <p:sldSz cx="9144000" cy="6858000" type="screen4x3"/>
  <p:notesSz cx="6888163" cy="10020300"/>
  <p:defaultTextStyle>
    <a:defPPr>
      <a:defRPr lang="ru-RU"/>
    </a:defPPr>
    <a:lvl1pPr algn="ctr" rtl="0" fontAlgn="base">
      <a:spcBef>
        <a:spcPct val="0"/>
      </a:spcBef>
      <a:spcAft>
        <a:spcPct val="0"/>
      </a:spcAft>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algn="ctr" rtl="0" fontAlgn="base">
      <a:spcBef>
        <a:spcPct val="0"/>
      </a:spcBef>
      <a:spcAft>
        <a:spcPct val="0"/>
      </a:spcAft>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2pPr>
    <a:lvl3pPr marL="914400" algn="ctr" rtl="0" fontAlgn="base">
      <a:spcBef>
        <a:spcPct val="0"/>
      </a:spcBef>
      <a:spcAft>
        <a:spcPct val="0"/>
      </a:spcAft>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3pPr>
    <a:lvl4pPr marL="1371600" algn="ctr" rtl="0" fontAlgn="base">
      <a:spcBef>
        <a:spcPct val="0"/>
      </a:spcBef>
      <a:spcAft>
        <a:spcPct val="0"/>
      </a:spcAft>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4pPr>
    <a:lvl5pPr marL="1828800" algn="ctr" rtl="0" fontAlgn="base">
      <a:spcBef>
        <a:spcPct val="0"/>
      </a:spcBef>
      <a:spcAft>
        <a:spcPct val="0"/>
      </a:spcAft>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5pPr>
    <a:lvl6pPr marL="2286000" algn="l" defTabSz="914400" rtl="0" eaLnBrk="1" latinLnBrk="0" hangingPunct="1">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6pPr>
    <a:lvl7pPr marL="2743200" algn="l" defTabSz="914400" rtl="0" eaLnBrk="1" latinLnBrk="0" hangingPunct="1">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7pPr>
    <a:lvl8pPr marL="3200400" algn="l" defTabSz="914400" rtl="0" eaLnBrk="1" latinLnBrk="0" hangingPunct="1">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8pPr>
    <a:lvl9pPr marL="3657600" algn="l" defTabSz="914400" rtl="0" eaLnBrk="1" latinLnBrk="0" hangingPunct="1">
      <a:defRPr sz="5400" b="1" kern="1200">
        <a:solidFill>
          <a:srgbClr val="0070C0"/>
        </a:solidFill>
        <a:effectLst>
          <a:outerShdw blurRad="38100" dist="38100" dir="2700000" algn="tl">
            <a:srgbClr val="000000">
              <a:alpha val="43137"/>
            </a:srgbClr>
          </a:outerShdw>
        </a:effectLst>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CCFF"/>
    <a:srgbClr val="FFFF99"/>
    <a:srgbClr val="FF9966"/>
    <a:srgbClr val="CCFF66"/>
    <a:srgbClr val="99FF33"/>
    <a:srgbClr val="339933"/>
    <a:srgbClr val="D600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23" autoAdjust="0"/>
    <p:restoredTop sz="94660"/>
  </p:normalViewPr>
  <p:slideViewPr>
    <p:cSldViewPr>
      <p:cViewPr>
        <p:scale>
          <a:sx n="75" d="100"/>
          <a:sy n="75" d="100"/>
        </p:scale>
        <p:origin x="-1308"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84500" cy="501650"/>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l" defTabSz="966788">
              <a:defRPr sz="1300" b="0">
                <a:solidFill>
                  <a:schemeClr val="tx1"/>
                </a:solidFill>
                <a:effectLst/>
              </a:defRPr>
            </a:lvl1pPr>
          </a:lstStyle>
          <a:p>
            <a:endParaRPr lang="ru-RU"/>
          </a:p>
        </p:txBody>
      </p:sp>
      <p:sp>
        <p:nvSpPr>
          <p:cNvPr id="12291" name="Rectangle 3"/>
          <p:cNvSpPr>
            <a:spLocks noGrp="1" noChangeArrowheads="1"/>
          </p:cNvSpPr>
          <p:nvPr>
            <p:ph type="dt" idx="1"/>
          </p:nvPr>
        </p:nvSpPr>
        <p:spPr bwMode="auto">
          <a:xfrm>
            <a:off x="3902075" y="0"/>
            <a:ext cx="2984500" cy="501650"/>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r" defTabSz="966788">
              <a:defRPr sz="1300" b="0">
                <a:solidFill>
                  <a:schemeClr val="tx1"/>
                </a:solidFill>
                <a:effectLst/>
              </a:defRPr>
            </a:lvl1pPr>
          </a:lstStyle>
          <a:p>
            <a:endParaRPr lang="ru-RU"/>
          </a:p>
        </p:txBody>
      </p:sp>
      <p:sp>
        <p:nvSpPr>
          <p:cNvPr id="23556" name="Rectangle 4"/>
          <p:cNvSpPr>
            <a:spLocks noGrp="1" noRot="1" noChangeAspect="1" noChangeArrowheads="1" noTextEdit="1"/>
          </p:cNvSpPr>
          <p:nvPr>
            <p:ph type="sldImg" idx="2"/>
          </p:nvPr>
        </p:nvSpPr>
        <p:spPr bwMode="auto">
          <a:xfrm>
            <a:off x="939800" y="750888"/>
            <a:ext cx="5010150" cy="37576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8975" y="4759325"/>
            <a:ext cx="5510213" cy="4510088"/>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2294" name="Rectangle 6"/>
          <p:cNvSpPr>
            <a:spLocks noGrp="1" noChangeArrowheads="1"/>
          </p:cNvSpPr>
          <p:nvPr>
            <p:ph type="ftr" sz="quarter" idx="4"/>
          </p:nvPr>
        </p:nvSpPr>
        <p:spPr bwMode="auto">
          <a:xfrm>
            <a:off x="0" y="9517063"/>
            <a:ext cx="2984500" cy="501650"/>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l" defTabSz="966788">
              <a:defRPr sz="1300" b="0">
                <a:solidFill>
                  <a:schemeClr val="tx1"/>
                </a:solidFill>
                <a:effectLst/>
              </a:defRPr>
            </a:lvl1pPr>
          </a:lstStyle>
          <a:p>
            <a:endParaRPr lang="ru-RU"/>
          </a:p>
        </p:txBody>
      </p:sp>
      <p:sp>
        <p:nvSpPr>
          <p:cNvPr id="12295" name="Rectangle 7"/>
          <p:cNvSpPr>
            <a:spLocks noGrp="1" noChangeArrowheads="1"/>
          </p:cNvSpPr>
          <p:nvPr>
            <p:ph type="sldNum" sz="quarter" idx="5"/>
          </p:nvPr>
        </p:nvSpPr>
        <p:spPr bwMode="auto">
          <a:xfrm>
            <a:off x="3902075" y="9517063"/>
            <a:ext cx="2984500" cy="501650"/>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r" defTabSz="966788">
              <a:defRPr sz="1300" b="0">
                <a:solidFill>
                  <a:schemeClr val="tx1"/>
                </a:solidFill>
                <a:effectLst/>
              </a:defRPr>
            </a:lvl1pPr>
          </a:lstStyle>
          <a:p>
            <a:fld id="{33B78755-5EFB-4B81-82C8-491BC3C5B9CB}" type="slidenum">
              <a:rPr lang="ru-RU"/>
              <a:pPr/>
              <a:t>‹#›</a:t>
            </a:fld>
            <a:endParaRPr lang="ru-RU"/>
          </a:p>
        </p:txBody>
      </p:sp>
    </p:spTree>
    <p:extLst>
      <p:ext uri="{BB962C8B-B14F-4D97-AF65-F5344CB8AC3E}">
        <p14:creationId xmlns:p14="http://schemas.microsoft.com/office/powerpoint/2010/main" xmlns="" val="642523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BEC4CDB-1375-4B26-A19A-FFBA7BB6CEB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10B8E6-F0CD-4F0F-9004-3F7F46AC3CF1}"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42AA223-C8A1-4F54-B719-B4C1CE557BC8}"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245225"/>
            <a:ext cx="2133600" cy="476250"/>
          </a:xfrm>
        </p:spPr>
        <p:txBody>
          <a:bodyPr/>
          <a:lstStyle>
            <a:lvl1pPr>
              <a:defRPr smtClean="0"/>
            </a:lvl1pPr>
          </a:lstStyle>
          <a:p>
            <a:pPr>
              <a:defRPr/>
            </a:pPr>
            <a:fld id="{A7BF8E88-114E-46EF-AFCA-C99D251A049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C722A0-1565-4547-B9EA-E22FE4058B2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84CA9BD-6DAA-4B19-A4D1-1A9C561266F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2CFD42B-C07B-4629-9C28-36EADB11F00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298C936-8C91-4F6E-9F6B-C217669815B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5C514A3-805F-4CDA-83D2-B5AC1371A52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1422166-BA37-493F-BD66-DEB5A1443F4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602B783-6CF8-45EB-955A-3813BF14EFC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F32D4EA-BA10-415C-9213-D82BE819B82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effectLst/>
                <a:latin typeface="Arial" charset="0"/>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effectLst/>
                <a:latin typeface="Arial" charset="0"/>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effectLst/>
                <a:latin typeface="Arial" charset="0"/>
                <a:cs typeface="+mn-cs"/>
              </a:defRPr>
            </a:lvl1pPr>
          </a:lstStyle>
          <a:p>
            <a:pPr>
              <a:defRPr/>
            </a:pPr>
            <a:fld id="{1DE11CB4-CF8A-40CA-8459-0E9DB41DAF6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zatishne.dnepredu.com/uploads/editor/2941/126046/sitepage_1/shkola.jpg"/>
          <p:cNvPicPr>
            <a:picLocks noChangeAspect="1" noChangeArrowheads="1"/>
          </p:cNvPicPr>
          <p:nvPr/>
        </p:nvPicPr>
        <p:blipFill>
          <a:blip r:embed="rId2"/>
          <a:srcRect/>
          <a:stretch>
            <a:fillRect/>
          </a:stretch>
        </p:blipFill>
        <p:spPr bwMode="auto">
          <a:xfrm>
            <a:off x="2214546" y="714356"/>
            <a:ext cx="4762500" cy="3105150"/>
          </a:xfrm>
          <a:prstGeom prst="rect">
            <a:avLst/>
          </a:prstGeom>
          <a:noFill/>
        </p:spPr>
      </p:pic>
      <p:pic>
        <p:nvPicPr>
          <p:cNvPr id="2055" name="Picture 13" descr="PB011008"/>
          <p:cNvPicPr>
            <a:picLocks noChangeAspect="1" noChangeArrowheads="1"/>
          </p:cNvPicPr>
          <p:nvPr/>
        </p:nvPicPr>
        <p:blipFill>
          <a:blip r:embed="rId2"/>
          <a:stretch>
            <a:fillRect/>
          </a:stretch>
        </p:blipFill>
        <p:spPr bwMode="auto">
          <a:xfrm>
            <a:off x="0" y="0"/>
            <a:ext cx="9144000" cy="5961888"/>
          </a:xfrm>
          <a:prstGeom prst="rect">
            <a:avLst/>
          </a:prstGeom>
          <a:noFill/>
          <a:ln w="9525">
            <a:noFill/>
            <a:miter lim="800000"/>
            <a:headEnd/>
            <a:tailEnd/>
          </a:ln>
        </p:spPr>
      </p:pic>
      <p:sp>
        <p:nvSpPr>
          <p:cNvPr id="2" name="Title 1"/>
          <p:cNvSpPr>
            <a:spLocks noGrp="1"/>
          </p:cNvSpPr>
          <p:nvPr>
            <p:ph type="ctrTitle" idx="4294967295"/>
          </p:nvPr>
        </p:nvSpPr>
        <p:spPr>
          <a:xfrm>
            <a:off x="0" y="0"/>
            <a:ext cx="8686800" cy="1417638"/>
          </a:xfrm>
          <a:effectLst>
            <a:outerShdw dist="107763" dir="18900000" algn="ctr" rotWithShape="0">
              <a:schemeClr val="bg2">
                <a:alpha val="50000"/>
              </a:schemeClr>
            </a:outerShdw>
          </a:effectLst>
        </p:spPr>
        <p:txBody>
          <a:bodyPr/>
          <a:lstStyle/>
          <a:p>
            <a:pPr eaLnBrk="1" hangingPunct="1"/>
            <a:r>
              <a:rPr lang="uk-UA" b="1" dirty="0" smtClean="0">
                <a:solidFill>
                  <a:srgbClr val="0070C0"/>
                </a:solidFill>
                <a:effectLst>
                  <a:outerShdw blurRad="38100" dist="38100" dir="2700000" algn="tl">
                    <a:srgbClr val="000000"/>
                  </a:outerShdw>
                </a:effectLst>
                <a:cs typeface="Arial" pitchFamily="34" charset="0"/>
              </a:rPr>
              <a:t/>
            </a:r>
            <a:br>
              <a:rPr lang="uk-UA" b="1" dirty="0" smtClean="0">
                <a:solidFill>
                  <a:srgbClr val="0070C0"/>
                </a:solidFill>
                <a:effectLst>
                  <a:outerShdw blurRad="38100" dist="38100" dir="2700000" algn="tl">
                    <a:srgbClr val="000000"/>
                  </a:outerShdw>
                </a:effectLst>
                <a:cs typeface="Arial" pitchFamily="34" charset="0"/>
              </a:rPr>
            </a:br>
            <a:r>
              <a:rPr lang="uk-UA" b="1" dirty="0" smtClean="0">
                <a:solidFill>
                  <a:srgbClr val="0070C0"/>
                </a:solidFill>
                <a:effectLst>
                  <a:outerShdw blurRad="38100" dist="38100" dir="2700000" algn="tl">
                    <a:srgbClr val="000000"/>
                  </a:outerShdw>
                </a:effectLst>
                <a:cs typeface="Arial" pitchFamily="34" charset="0"/>
              </a:rPr>
              <a:t/>
            </a:r>
            <a:br>
              <a:rPr lang="uk-UA" b="1" dirty="0" smtClean="0">
                <a:solidFill>
                  <a:srgbClr val="0070C0"/>
                </a:solidFill>
                <a:effectLst>
                  <a:outerShdw blurRad="38100" dist="38100" dir="2700000" algn="tl">
                    <a:srgbClr val="000000"/>
                  </a:outerShdw>
                </a:effectLst>
                <a:cs typeface="Arial" pitchFamily="34" charset="0"/>
              </a:rPr>
            </a:br>
            <a:r>
              <a:rPr lang="uk-UA" b="1" dirty="0" smtClean="0">
                <a:solidFill>
                  <a:srgbClr val="FFC000"/>
                </a:solidFill>
                <a:effectLst>
                  <a:outerShdw blurRad="38100" dist="38100" dir="2700000" algn="tl">
                    <a:srgbClr val="000000"/>
                  </a:outerShdw>
                </a:effectLst>
                <a:cs typeface="Arial" pitchFamily="34" charset="0"/>
              </a:rPr>
              <a:t>ПРОГРАМА  РОЗВИТКУ</a:t>
            </a:r>
            <a:br>
              <a:rPr lang="uk-UA" b="1" dirty="0" smtClean="0">
                <a:solidFill>
                  <a:srgbClr val="FFC000"/>
                </a:solidFill>
                <a:effectLst>
                  <a:outerShdw blurRad="38100" dist="38100" dir="2700000" algn="tl">
                    <a:srgbClr val="000000"/>
                  </a:outerShdw>
                </a:effectLst>
                <a:cs typeface="Arial" pitchFamily="34" charset="0"/>
              </a:rPr>
            </a:br>
            <a:r>
              <a:rPr lang="uk-UA" b="1" dirty="0" smtClean="0">
                <a:solidFill>
                  <a:srgbClr val="FFC000"/>
                </a:solidFill>
                <a:effectLst>
                  <a:outerShdw blurRad="38100" dist="38100" dir="2700000" algn="tl">
                    <a:srgbClr val="000000"/>
                  </a:outerShdw>
                </a:effectLst>
                <a:cs typeface="Arial" pitchFamily="34" charset="0"/>
              </a:rPr>
              <a:t>на 2015-2020 роки </a:t>
            </a:r>
            <a:br>
              <a:rPr lang="uk-UA" b="1" dirty="0" smtClean="0">
                <a:solidFill>
                  <a:srgbClr val="FFC000"/>
                </a:solidFill>
                <a:effectLst>
                  <a:outerShdw blurRad="38100" dist="38100" dir="2700000" algn="tl">
                    <a:srgbClr val="000000"/>
                  </a:outerShdw>
                </a:effectLst>
                <a:cs typeface="Arial" pitchFamily="34" charset="0"/>
              </a:rPr>
            </a:br>
            <a:r>
              <a:rPr lang="uk-UA" b="1" dirty="0" smtClean="0">
                <a:solidFill>
                  <a:srgbClr val="FFC000"/>
                </a:solidFill>
                <a:effectLst>
                  <a:outerShdw blurRad="38100" dist="38100" dir="2700000" algn="tl">
                    <a:srgbClr val="000000"/>
                  </a:outerShdw>
                </a:effectLst>
                <a:cs typeface="Arial" pitchFamily="34" charset="0"/>
              </a:rPr>
              <a:t>“ШКОЛА ГРОМАДЯНСЬКОСТІ”</a:t>
            </a:r>
          </a:p>
        </p:txBody>
      </p:sp>
      <p:sp>
        <p:nvSpPr>
          <p:cNvPr id="2052" name="AutoShape 11"/>
          <p:cNvSpPr>
            <a:spLocks noChangeArrowheads="1"/>
          </p:cNvSpPr>
          <p:nvPr/>
        </p:nvSpPr>
        <p:spPr bwMode="auto">
          <a:xfrm>
            <a:off x="0" y="5000636"/>
            <a:ext cx="9144000" cy="1857364"/>
          </a:xfrm>
          <a:prstGeom prst="bevel">
            <a:avLst>
              <a:gd name="adj" fmla="val 12500"/>
            </a:avLst>
          </a:prstGeom>
          <a:solidFill>
            <a:srgbClr val="FFFF99"/>
          </a:solidFill>
          <a:ln w="9525">
            <a:solidFill>
              <a:schemeClr val="tx1"/>
            </a:solidFill>
            <a:miter lim="800000"/>
            <a:headEnd/>
            <a:tailEnd/>
          </a:ln>
        </p:spPr>
        <p:txBody>
          <a:bodyPr wrap="none" anchor="ctr"/>
          <a:lstStyle/>
          <a:p>
            <a:endParaRPr lang="uk-UA" sz="2800" dirty="0">
              <a:solidFill>
                <a:schemeClr val="tx1"/>
              </a:solidFill>
              <a:effectLst/>
            </a:endParaRPr>
          </a:p>
          <a:p>
            <a:endParaRPr lang="uk-UA" sz="2800" smtClean="0">
              <a:effectLst/>
            </a:endParaRPr>
          </a:p>
          <a:p>
            <a:r>
              <a:rPr lang="uk-UA" sz="2800" smtClean="0">
                <a:effectLst/>
              </a:rPr>
              <a:t> </a:t>
            </a:r>
            <a:r>
              <a:rPr lang="uk-UA" sz="2800" dirty="0" smtClean="0">
                <a:effectLst/>
              </a:rPr>
              <a:t>ЗАТИШНЯНСЬКА  СЕРЕДНЯ </a:t>
            </a:r>
          </a:p>
          <a:p>
            <a:r>
              <a:rPr lang="uk-UA" sz="2800" dirty="0" smtClean="0">
                <a:effectLst/>
              </a:rPr>
              <a:t>ЗАГАЛЬНООСВІТНЯ </a:t>
            </a:r>
            <a:r>
              <a:rPr lang="uk-UA" sz="2800" dirty="0">
                <a:effectLst/>
              </a:rPr>
              <a:t>ШКОЛА </a:t>
            </a:r>
          </a:p>
          <a:p>
            <a:r>
              <a:rPr lang="uk-UA" sz="2800" dirty="0">
                <a:effectLst/>
              </a:rPr>
              <a:t>І-ІІІ </a:t>
            </a:r>
            <a:r>
              <a:rPr lang="uk-UA" sz="2800" dirty="0" smtClean="0">
                <a:effectLst/>
              </a:rPr>
              <a:t>СТУПЕНІВ</a:t>
            </a:r>
            <a:endParaRPr lang="uk-UA" sz="2800" dirty="0">
              <a:effectLst/>
            </a:endParaRPr>
          </a:p>
          <a:p>
            <a:r>
              <a:rPr lang="uk-UA" sz="2800" dirty="0" smtClean="0">
                <a:effectLst/>
              </a:rPr>
              <a:t>  </a:t>
            </a:r>
            <a:endParaRPr lang="uk-UA" sz="2800" dirty="0">
              <a:effectLst/>
            </a:endParaRPr>
          </a:p>
          <a:p>
            <a:endParaRPr lang="uk-UA" sz="2800" dirty="0">
              <a:solidFill>
                <a:schemeClr val="tx1"/>
              </a:solidFill>
              <a:effectLst/>
            </a:endParaRPr>
          </a:p>
        </p:txBody>
      </p:sp>
      <p:sp>
        <p:nvSpPr>
          <p:cNvPr id="2053" name="Номер слайда 4"/>
          <p:cNvSpPr>
            <a:spLocks noGrp="1"/>
          </p:cNvSpPr>
          <p:nvPr>
            <p:ph type="sldNum" sz="quarter" idx="12"/>
          </p:nvPr>
        </p:nvSpPr>
        <p:spPr>
          <a:noFill/>
        </p:spPr>
        <p:txBody>
          <a:bodyPr/>
          <a:lstStyle/>
          <a:p>
            <a:fld id="{B071960A-6756-49D3-AEE5-A192C7C76588}" type="slidenum">
              <a:rPr lang="ru-RU" smtClean="0">
                <a:latin typeface="Arial" pitchFamily="34" charset="0"/>
              </a:rPr>
              <a:pPr/>
              <a:t>1</a:t>
            </a:fld>
            <a:endParaRPr lang="ru-RU" smtClean="0">
              <a:latin typeface="Arial" pitchFamily="34" charset="0"/>
            </a:endParaRPr>
          </a:p>
        </p:txBody>
      </p:sp>
      <p:pic>
        <p:nvPicPr>
          <p:cNvPr id="7" name="Picture 13" descr="PB011008"/>
          <p:cNvPicPr>
            <a:picLocks noChangeAspect="1" noChangeArrowheads="1"/>
          </p:cNvPicPr>
          <p:nvPr/>
        </p:nvPicPr>
        <p:blipFill>
          <a:blip r:embed="rId2"/>
          <a:stretch>
            <a:fillRect/>
          </a:stretch>
        </p:blipFill>
        <p:spPr bwMode="auto">
          <a:xfrm>
            <a:off x="152400" y="152400"/>
            <a:ext cx="9144000" cy="596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979613" y="274638"/>
            <a:ext cx="6707187" cy="1143000"/>
          </a:xfrm>
        </p:spPr>
        <p:txBody>
          <a:bodyPr/>
          <a:lstStyle/>
          <a:p>
            <a:r>
              <a:rPr lang="uk-UA" smtClean="0"/>
              <a:t>Головні завдання</a:t>
            </a:r>
            <a:endParaRPr lang="ru-RU" smtClean="0"/>
          </a:p>
        </p:txBody>
      </p:sp>
      <p:sp>
        <p:nvSpPr>
          <p:cNvPr id="105475" name="Rectangle 3"/>
          <p:cNvSpPr>
            <a:spLocks noGrp="1" noChangeArrowheads="1"/>
          </p:cNvSpPr>
          <p:nvPr>
            <p:ph type="body" idx="1"/>
          </p:nvPr>
        </p:nvSpPr>
        <p:spPr>
          <a:xfrm>
            <a:off x="1979613" y="1196975"/>
            <a:ext cx="6707187" cy="5472113"/>
          </a:xfrm>
        </p:spPr>
        <p:txBody>
          <a:bodyPr/>
          <a:lstStyle/>
          <a:p>
            <a:pPr>
              <a:lnSpc>
                <a:spcPct val="80000"/>
              </a:lnSpc>
            </a:pPr>
            <a:r>
              <a:rPr lang="uk-UA" sz="2000" smtClean="0"/>
              <a:t>забезпечення якості освіти;</a:t>
            </a:r>
          </a:p>
          <a:p>
            <a:pPr>
              <a:lnSpc>
                <a:spcPct val="80000"/>
              </a:lnSpc>
            </a:pPr>
            <a:r>
              <a:rPr lang="uk-UA" sz="2000" smtClean="0"/>
              <a:t>модернізація ресурсного забезпечення навчально-виховного процесу;</a:t>
            </a:r>
          </a:p>
          <a:p>
            <a:pPr>
              <a:lnSpc>
                <a:spcPct val="80000"/>
              </a:lnSpc>
            </a:pPr>
            <a:r>
              <a:rPr lang="uk-UA" sz="2000" smtClean="0"/>
              <a:t>створення умов навчання для дітей з обмеженими можливостями здоров'я; </a:t>
            </a:r>
          </a:p>
          <a:p>
            <a:pPr>
              <a:lnSpc>
                <a:spcPct val="80000"/>
              </a:lnSpc>
            </a:pPr>
            <a:r>
              <a:rPr lang="uk-UA" sz="2000" smtClean="0"/>
              <a:t>розширення єдиного інформаційного простору;</a:t>
            </a:r>
          </a:p>
          <a:p>
            <a:pPr>
              <a:lnSpc>
                <a:spcPct val="80000"/>
              </a:lnSpc>
            </a:pPr>
            <a:r>
              <a:rPr lang="uk-UA" sz="2000" smtClean="0"/>
              <a:t>формуванні в учнів громадської свідомості;</a:t>
            </a:r>
          </a:p>
          <a:p>
            <a:pPr>
              <a:lnSpc>
                <a:spcPct val="80000"/>
              </a:lnSpc>
            </a:pPr>
            <a:r>
              <a:rPr lang="uk-UA" sz="2000" smtClean="0"/>
              <a:t>виховання свідомого громадянина України, патріота;</a:t>
            </a:r>
          </a:p>
          <a:p>
            <a:pPr>
              <a:lnSpc>
                <a:spcPct val="80000"/>
              </a:lnSpc>
            </a:pPr>
            <a:r>
              <a:rPr lang="uk-UA" sz="2000" smtClean="0"/>
              <a:t>виховання особистості з демократичним світоглядом;</a:t>
            </a:r>
          </a:p>
          <a:p>
            <a:pPr>
              <a:lnSpc>
                <a:spcPct val="80000"/>
              </a:lnSpc>
            </a:pPr>
            <a:r>
              <a:rPr lang="uk-UA" sz="2000" smtClean="0"/>
              <a:t>вироблення в учнів свідомого ставлення до свого здоров’я;</a:t>
            </a:r>
          </a:p>
          <a:p>
            <a:pPr>
              <a:lnSpc>
                <a:spcPct val="80000"/>
              </a:lnSpc>
            </a:pPr>
            <a:r>
              <a:rPr lang="uk-UA" sz="2000" smtClean="0"/>
              <a:t>формування професійно компетентної особистості;</a:t>
            </a:r>
          </a:p>
          <a:p>
            <a:pPr>
              <a:lnSpc>
                <a:spcPct val="80000"/>
              </a:lnSpc>
            </a:pPr>
            <a:r>
              <a:rPr lang="uk-UA" sz="2000" smtClean="0"/>
              <a:t>формування іміджу школи;</a:t>
            </a:r>
          </a:p>
          <a:p>
            <a:pPr>
              <a:lnSpc>
                <a:spcPct val="80000"/>
              </a:lnSpc>
            </a:pPr>
            <a:r>
              <a:rPr lang="uk-UA" sz="2000" smtClean="0"/>
              <a:t>реорганізація школи з російською мовою навчання в школу з українською мовою навчання</a:t>
            </a:r>
          </a:p>
          <a:p>
            <a:pPr>
              <a:lnSpc>
                <a:spcPct val="80000"/>
              </a:lnSpc>
            </a:pPr>
            <a:r>
              <a:rPr lang="uk-UA" sz="2000" smtClean="0"/>
              <a:t>гуманізація міжособистісних стосунків між педагогами, дітьми та батьками.</a:t>
            </a:r>
            <a:endParaRPr lang="ru-RU" sz="2000" smtClean="0"/>
          </a:p>
        </p:txBody>
      </p:sp>
      <p:pic>
        <p:nvPicPr>
          <p:cNvPr id="105476"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79613" y="274638"/>
            <a:ext cx="6707187" cy="1143000"/>
          </a:xfrm>
        </p:spPr>
        <p:txBody>
          <a:bodyPr/>
          <a:lstStyle/>
          <a:p>
            <a:r>
              <a:rPr lang="uk-UA" sz="4000" b="1" smtClean="0"/>
              <a:t>Концепція майбутнього стану школи</a:t>
            </a:r>
            <a:endParaRPr lang="ru-RU" sz="4000" b="1" smtClean="0"/>
          </a:p>
        </p:txBody>
      </p:sp>
      <p:sp>
        <p:nvSpPr>
          <p:cNvPr id="106499" name="Rectangle 3"/>
          <p:cNvSpPr>
            <a:spLocks noGrp="1" noChangeArrowheads="1"/>
          </p:cNvSpPr>
          <p:nvPr>
            <p:ph type="body" idx="1"/>
          </p:nvPr>
        </p:nvSpPr>
        <p:spPr>
          <a:xfrm>
            <a:off x="1979613" y="1600200"/>
            <a:ext cx="6707187" cy="4525963"/>
          </a:xfrm>
        </p:spPr>
        <p:txBody>
          <a:bodyPr/>
          <a:lstStyle/>
          <a:p>
            <a:pPr algn="ctr">
              <a:buFontTx/>
              <a:buNone/>
            </a:pPr>
            <a:r>
              <a:rPr lang="uk-UA" sz="4000" smtClean="0"/>
              <a:t>Організація життя учнівського колективу здійснюється за формулою трьох «люблю». </a:t>
            </a:r>
            <a:endParaRPr lang="ru-RU" sz="4000" smtClean="0"/>
          </a:p>
        </p:txBody>
      </p:sp>
      <p:pic>
        <p:nvPicPr>
          <p:cNvPr id="106500"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79613" y="274638"/>
            <a:ext cx="6707187" cy="1143000"/>
          </a:xfrm>
        </p:spPr>
        <p:txBody>
          <a:bodyPr/>
          <a:lstStyle/>
          <a:p>
            <a:r>
              <a:rPr lang="uk-UA" sz="4000" b="1" smtClean="0"/>
              <a:t>Концепція майбутнього стану школи</a:t>
            </a:r>
            <a:endParaRPr lang="ru-RU" sz="4000" b="1" smtClean="0"/>
          </a:p>
        </p:txBody>
      </p:sp>
      <p:sp>
        <p:nvSpPr>
          <p:cNvPr id="111619" name="Rectangle 3"/>
          <p:cNvSpPr>
            <a:spLocks noGrp="1" noChangeArrowheads="1"/>
          </p:cNvSpPr>
          <p:nvPr>
            <p:ph type="body" idx="1"/>
          </p:nvPr>
        </p:nvSpPr>
        <p:spPr>
          <a:xfrm>
            <a:off x="1979613" y="1600200"/>
            <a:ext cx="6707187" cy="4525963"/>
          </a:xfrm>
        </p:spPr>
        <p:txBody>
          <a:bodyPr/>
          <a:lstStyle/>
          <a:p>
            <a:pPr algn="ctr">
              <a:lnSpc>
                <a:spcPct val="80000"/>
              </a:lnSpc>
              <a:buFontTx/>
              <a:buNone/>
            </a:pPr>
            <a:r>
              <a:rPr lang="uk-UA" sz="2000" b="1" smtClean="0">
                <a:solidFill>
                  <a:srgbClr val="D60093"/>
                </a:solidFill>
              </a:rPr>
              <a:t>І формула «Я люблю себе, свою школу, свою державу»:</a:t>
            </a:r>
          </a:p>
          <a:p>
            <a:pPr algn="just">
              <a:lnSpc>
                <a:spcPct val="80000"/>
              </a:lnSpc>
              <a:buFontTx/>
              <a:buNone/>
            </a:pPr>
            <a:endParaRPr lang="uk-UA" sz="2000" smtClean="0">
              <a:solidFill>
                <a:srgbClr val="D60093"/>
              </a:solidFill>
            </a:endParaRPr>
          </a:p>
          <a:p>
            <a:pPr>
              <a:lnSpc>
                <a:spcPct val="80000"/>
              </a:lnSpc>
            </a:pPr>
            <a:r>
              <a:rPr lang="uk-UA" sz="2000" smtClean="0"/>
              <a:t>бережу себе від травм, дбаю про своє здоров’я;</a:t>
            </a:r>
          </a:p>
          <a:p>
            <a:pPr>
              <a:lnSpc>
                <a:spcPct val="80000"/>
              </a:lnSpc>
            </a:pPr>
            <a:r>
              <a:rPr lang="uk-UA" sz="2000" smtClean="0"/>
              <a:t>розвиваю в собі найкращі якості, займаюся самовихованням;</a:t>
            </a:r>
          </a:p>
          <a:p>
            <a:pPr>
              <a:lnSpc>
                <a:spcPct val="80000"/>
              </a:lnSpc>
            </a:pPr>
            <a:r>
              <a:rPr lang="uk-UA" sz="2000" smtClean="0"/>
              <a:t>оволодіваю вміннями та навичками самообслуговування, змістовного відпочинку;</a:t>
            </a:r>
          </a:p>
          <a:p>
            <a:pPr>
              <a:lnSpc>
                <a:spcPct val="80000"/>
              </a:lnSpc>
            </a:pPr>
            <a:r>
              <a:rPr lang="uk-UA" sz="2000" smtClean="0"/>
              <a:t>дбаю про безпеку, чистоту та благоустрій своєї школи, міста, України;</a:t>
            </a:r>
          </a:p>
          <a:p>
            <a:pPr>
              <a:lnSpc>
                <a:spcPct val="80000"/>
              </a:lnSpc>
            </a:pPr>
            <a:r>
              <a:rPr lang="uk-UA" sz="2000" smtClean="0"/>
              <a:t>пізнаю світ, бережу довкілля, усвідомлюю себе частиною природи, Всесвіту;</a:t>
            </a:r>
          </a:p>
          <a:p>
            <a:pPr>
              <a:lnSpc>
                <a:spcPct val="80000"/>
              </a:lnSpc>
            </a:pPr>
            <a:r>
              <a:rPr lang="uk-UA" sz="2000" smtClean="0"/>
              <a:t>ціную честь своєї школи, міста, Батьківщини;</a:t>
            </a:r>
          </a:p>
          <a:p>
            <a:pPr>
              <a:lnSpc>
                <a:spcPct val="80000"/>
              </a:lnSpc>
            </a:pPr>
            <a:r>
              <a:rPr lang="uk-UA" sz="2000" smtClean="0"/>
              <a:t>вчуся спілкуватися з людьми та розуміти їх.</a:t>
            </a:r>
            <a:endParaRPr lang="ru-RU" sz="2000" smtClean="0"/>
          </a:p>
        </p:txBody>
      </p:sp>
      <p:pic>
        <p:nvPicPr>
          <p:cNvPr id="111620"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979613" y="274638"/>
            <a:ext cx="6707187" cy="1143000"/>
          </a:xfrm>
        </p:spPr>
        <p:txBody>
          <a:bodyPr/>
          <a:lstStyle/>
          <a:p>
            <a:r>
              <a:rPr lang="uk-UA" sz="4000" b="1" smtClean="0"/>
              <a:t>Концепція майбутнього стану школи</a:t>
            </a:r>
            <a:endParaRPr lang="ru-RU" sz="4000" b="1" smtClean="0"/>
          </a:p>
        </p:txBody>
      </p:sp>
      <p:sp>
        <p:nvSpPr>
          <p:cNvPr id="112643" name="Rectangle 3"/>
          <p:cNvSpPr>
            <a:spLocks noGrp="1" noChangeArrowheads="1"/>
          </p:cNvSpPr>
          <p:nvPr>
            <p:ph type="body" idx="1"/>
          </p:nvPr>
        </p:nvSpPr>
        <p:spPr>
          <a:xfrm>
            <a:off x="1979613" y="1600200"/>
            <a:ext cx="6707187" cy="4525963"/>
          </a:xfrm>
        </p:spPr>
        <p:txBody>
          <a:bodyPr/>
          <a:lstStyle/>
          <a:p>
            <a:pPr algn="ctr">
              <a:lnSpc>
                <a:spcPct val="80000"/>
              </a:lnSpc>
              <a:buFontTx/>
              <a:buNone/>
            </a:pPr>
            <a:r>
              <a:rPr lang="uk-UA" sz="2400" b="1" smtClean="0">
                <a:solidFill>
                  <a:srgbClr val="D60093"/>
                </a:solidFill>
              </a:rPr>
              <a:t>ІІ формула «Я вмію і люблю навчатися»:</a:t>
            </a:r>
          </a:p>
          <a:p>
            <a:pPr algn="ctr">
              <a:lnSpc>
                <a:spcPct val="80000"/>
              </a:lnSpc>
              <a:buFontTx/>
              <a:buNone/>
            </a:pPr>
            <a:endParaRPr lang="uk-UA" sz="2400" b="1" smtClean="0">
              <a:solidFill>
                <a:srgbClr val="D60093"/>
              </a:solidFill>
            </a:endParaRPr>
          </a:p>
          <a:p>
            <a:pPr>
              <a:lnSpc>
                <a:spcPct val="80000"/>
              </a:lnSpc>
            </a:pPr>
            <a:r>
              <a:rPr lang="uk-UA" sz="2400" b="1" smtClean="0"/>
              <a:t>прагну оволодіти основами наук, займаюся самоосвітою;</a:t>
            </a:r>
          </a:p>
          <a:p>
            <a:pPr>
              <a:lnSpc>
                <a:spcPct val="80000"/>
              </a:lnSpc>
            </a:pPr>
            <a:r>
              <a:rPr lang="uk-UA" sz="2400" b="1" smtClean="0"/>
              <a:t>вивчаю історію свого роду;</a:t>
            </a:r>
          </a:p>
          <a:p>
            <a:pPr>
              <a:lnSpc>
                <a:spcPct val="80000"/>
              </a:lnSpc>
            </a:pPr>
            <a:r>
              <a:rPr lang="uk-UA" sz="2400" b="1" smtClean="0"/>
              <a:t>вивчаю життя та діяльність видатних людей України, героїчне минуле свого народу;</a:t>
            </a:r>
          </a:p>
          <a:p>
            <a:pPr>
              <a:lnSpc>
                <a:spcPct val="80000"/>
              </a:lnSpc>
            </a:pPr>
            <a:r>
              <a:rPr lang="uk-UA" sz="2400" b="1" smtClean="0"/>
              <a:t>використовую можливість участі в інтелектуальних та творчих змаганнях, конкурсах;</a:t>
            </a:r>
          </a:p>
          <a:p>
            <a:pPr>
              <a:lnSpc>
                <a:spcPct val="80000"/>
              </a:lnSpc>
            </a:pPr>
            <a:r>
              <a:rPr lang="uk-UA" sz="2400" b="1" smtClean="0"/>
              <a:t>використовую в освітньому процесі сучасні технології.</a:t>
            </a:r>
            <a:endParaRPr lang="ru-RU" sz="2400" b="1" smtClean="0"/>
          </a:p>
        </p:txBody>
      </p:sp>
      <p:pic>
        <p:nvPicPr>
          <p:cNvPr id="112644"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979613" y="274638"/>
            <a:ext cx="6707187" cy="1143000"/>
          </a:xfrm>
        </p:spPr>
        <p:txBody>
          <a:bodyPr/>
          <a:lstStyle/>
          <a:p>
            <a:r>
              <a:rPr lang="uk-UA" sz="4000" b="1" smtClean="0"/>
              <a:t>Концепція майбутнього стану школи</a:t>
            </a:r>
            <a:endParaRPr lang="ru-RU" sz="4000" b="1" smtClean="0"/>
          </a:p>
        </p:txBody>
      </p:sp>
      <p:sp>
        <p:nvSpPr>
          <p:cNvPr id="113667" name="Rectangle 3"/>
          <p:cNvSpPr>
            <a:spLocks noGrp="1" noChangeArrowheads="1"/>
          </p:cNvSpPr>
          <p:nvPr>
            <p:ph type="body" idx="1"/>
          </p:nvPr>
        </p:nvSpPr>
        <p:spPr>
          <a:xfrm>
            <a:off x="1979613" y="1600200"/>
            <a:ext cx="6707187" cy="4525963"/>
          </a:xfrm>
        </p:spPr>
        <p:txBody>
          <a:bodyPr/>
          <a:lstStyle/>
          <a:p>
            <a:pPr algn="ctr">
              <a:lnSpc>
                <a:spcPct val="80000"/>
              </a:lnSpc>
              <a:buFontTx/>
              <a:buNone/>
            </a:pPr>
            <a:r>
              <a:rPr lang="uk-UA" sz="2400" b="1" smtClean="0">
                <a:solidFill>
                  <a:srgbClr val="D60093"/>
                </a:solidFill>
              </a:rPr>
              <a:t>ІІІ формула «Я обираю свій життєвий шлях і хочу навчатися далі»:</a:t>
            </a:r>
          </a:p>
          <a:p>
            <a:pPr algn="ctr">
              <a:lnSpc>
                <a:spcPct val="80000"/>
              </a:lnSpc>
              <a:buFontTx/>
              <a:buNone/>
            </a:pPr>
            <a:endParaRPr lang="uk-UA" sz="2400" b="1" smtClean="0">
              <a:solidFill>
                <a:srgbClr val="D60093"/>
              </a:solidFill>
            </a:endParaRPr>
          </a:p>
          <a:p>
            <a:pPr>
              <a:lnSpc>
                <a:spcPct val="80000"/>
              </a:lnSpc>
            </a:pPr>
            <a:r>
              <a:rPr lang="uk-UA" sz="2400" b="1" smtClean="0"/>
              <a:t> об’єктивно оцінюю свої можливості, прагну до самореалізації;</a:t>
            </a:r>
          </a:p>
          <a:p>
            <a:pPr>
              <a:lnSpc>
                <a:spcPct val="80000"/>
              </a:lnSpc>
            </a:pPr>
            <a:r>
              <a:rPr lang="uk-UA" sz="2400" b="1" smtClean="0"/>
              <a:t>вчуся активній взаємодії з іншими, толерантності, вмінню вести діалог;</a:t>
            </a:r>
          </a:p>
          <a:p>
            <a:pPr>
              <a:lnSpc>
                <a:spcPct val="80000"/>
              </a:lnSpc>
            </a:pPr>
            <a:r>
              <a:rPr lang="uk-UA" sz="2400" b="1" smtClean="0"/>
              <a:t>готуюсь обрати свою майбутню професію, бути активним громадянином, приносити користь своїй державі;</a:t>
            </a:r>
          </a:p>
          <a:p>
            <a:pPr>
              <a:lnSpc>
                <a:spcPct val="80000"/>
              </a:lnSpc>
            </a:pPr>
            <a:r>
              <a:rPr lang="uk-UA" sz="2400" b="1" smtClean="0"/>
              <a:t>усвідомлюю своє місце в соціумі, бачу себе як особистість.</a:t>
            </a:r>
            <a:endParaRPr lang="ru-RU" sz="2400" b="1" smtClean="0"/>
          </a:p>
        </p:txBody>
      </p:sp>
      <p:pic>
        <p:nvPicPr>
          <p:cNvPr id="113668"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979613" y="274638"/>
            <a:ext cx="6707187" cy="1143000"/>
          </a:xfrm>
        </p:spPr>
        <p:txBody>
          <a:bodyPr/>
          <a:lstStyle/>
          <a:p>
            <a:r>
              <a:rPr lang="uk-UA" b="1" smtClean="0"/>
              <a:t>Комплексно-цільові підпрограми</a:t>
            </a:r>
            <a:endParaRPr lang="ru-RU" b="1" smtClean="0"/>
          </a:p>
        </p:txBody>
      </p:sp>
      <p:sp>
        <p:nvSpPr>
          <p:cNvPr id="110595" name="Rectangle 3"/>
          <p:cNvSpPr>
            <a:spLocks noGrp="1" noChangeArrowheads="1"/>
          </p:cNvSpPr>
          <p:nvPr>
            <p:ph type="body" idx="1"/>
          </p:nvPr>
        </p:nvSpPr>
        <p:spPr>
          <a:xfrm>
            <a:off x="2051050" y="1600200"/>
            <a:ext cx="6635750" cy="4924425"/>
          </a:xfrm>
        </p:spPr>
        <p:txBody>
          <a:bodyPr/>
          <a:lstStyle/>
          <a:p>
            <a:pPr>
              <a:lnSpc>
                <a:spcPct val="90000"/>
              </a:lnSpc>
              <a:buFontTx/>
              <a:buNone/>
            </a:pPr>
            <a:endParaRPr lang="uk-UA" sz="2800" smtClean="0"/>
          </a:p>
          <a:p>
            <a:pPr lvl="1">
              <a:lnSpc>
                <a:spcPct val="90000"/>
              </a:lnSpc>
            </a:pPr>
            <a:r>
              <a:rPr lang="uk-UA" sz="2400" smtClean="0"/>
              <a:t>навчально-виховний процес;</a:t>
            </a:r>
          </a:p>
          <a:p>
            <a:pPr lvl="1">
              <a:lnSpc>
                <a:spcPct val="90000"/>
              </a:lnSpc>
            </a:pPr>
            <a:r>
              <a:rPr lang="uk-UA" sz="2400" smtClean="0"/>
              <a:t>науково-методичне забезпечення НВП;</a:t>
            </a:r>
          </a:p>
          <a:p>
            <a:pPr lvl="1">
              <a:lnSpc>
                <a:spcPct val="90000"/>
              </a:lnSpc>
            </a:pPr>
            <a:r>
              <a:rPr lang="uk-UA" sz="2400" smtClean="0"/>
              <a:t>творчі здібності;</a:t>
            </a:r>
          </a:p>
          <a:p>
            <a:pPr lvl="1">
              <a:lnSpc>
                <a:spcPct val="90000"/>
              </a:lnSpc>
            </a:pPr>
            <a:r>
              <a:rPr lang="uk-UA" sz="2400" smtClean="0"/>
              <a:t>управління навчальним закладом;</a:t>
            </a:r>
          </a:p>
          <a:p>
            <a:pPr lvl="1">
              <a:lnSpc>
                <a:spcPct val="90000"/>
              </a:lnSpc>
            </a:pPr>
            <a:r>
              <a:rPr lang="uk-UA" sz="2400" smtClean="0"/>
              <a:t>кадрове забезпечення;</a:t>
            </a:r>
          </a:p>
          <a:p>
            <a:pPr lvl="1">
              <a:lnSpc>
                <a:spcPct val="90000"/>
              </a:lnSpc>
            </a:pPr>
            <a:r>
              <a:rPr lang="uk-UA" sz="2400" smtClean="0"/>
              <a:t>інформаційно-освітнє середовище;</a:t>
            </a:r>
          </a:p>
          <a:p>
            <a:pPr lvl="1">
              <a:lnSpc>
                <a:spcPct val="90000"/>
              </a:lnSpc>
            </a:pPr>
            <a:r>
              <a:rPr lang="uk-UA" sz="2400" smtClean="0"/>
              <a:t>виховна система;</a:t>
            </a:r>
          </a:p>
          <a:p>
            <a:pPr lvl="1">
              <a:lnSpc>
                <a:spcPct val="90000"/>
              </a:lnSpc>
            </a:pPr>
            <a:r>
              <a:rPr lang="uk-UA" sz="2400" smtClean="0"/>
              <a:t>я </a:t>
            </a:r>
            <a:r>
              <a:rPr lang="uk-UA" sz="2400" smtClean="0">
                <a:sym typeface="Symbol" pitchFamily="18" charset="2"/>
              </a:rPr>
              <a:t></a:t>
            </a:r>
            <a:r>
              <a:rPr lang="uk-UA" sz="2400" smtClean="0"/>
              <a:t> громадянин – патріот Батьківщини;</a:t>
            </a:r>
          </a:p>
          <a:p>
            <a:pPr lvl="1">
              <a:lnSpc>
                <a:spcPct val="90000"/>
              </a:lnSpc>
            </a:pPr>
            <a:r>
              <a:rPr lang="uk-UA" sz="2400" smtClean="0"/>
              <a:t>здорова особистість;</a:t>
            </a:r>
          </a:p>
          <a:p>
            <a:pPr lvl="1">
              <a:lnSpc>
                <a:spcPct val="90000"/>
              </a:lnSpc>
            </a:pPr>
            <a:r>
              <a:rPr lang="uk-UA" sz="2400" smtClean="0"/>
              <a:t>імідж школи;</a:t>
            </a:r>
          </a:p>
          <a:p>
            <a:pPr lvl="1">
              <a:lnSpc>
                <a:spcPct val="90000"/>
              </a:lnSpc>
            </a:pPr>
            <a:r>
              <a:rPr lang="uk-UA" sz="2400" smtClean="0"/>
              <a:t>матеріально-технічна база школи.</a:t>
            </a:r>
            <a:endParaRPr lang="ru-RU" sz="2400" smtClean="0"/>
          </a:p>
        </p:txBody>
      </p:sp>
      <p:pic>
        <p:nvPicPr>
          <p:cNvPr id="110596"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1187450" y="188913"/>
            <a:ext cx="7499350" cy="6408737"/>
          </a:xfrm>
        </p:spPr>
        <p:txBody>
          <a:bodyPr/>
          <a:lstStyle/>
          <a:p>
            <a:pPr algn="ctr">
              <a:buFontTx/>
              <a:buNone/>
            </a:pPr>
            <a:r>
              <a:rPr lang="uk-UA" smtClean="0">
                <a:latin typeface="Times New Roman" pitchFamily="18" charset="0"/>
              </a:rPr>
              <a:t/>
            </a:r>
            <a:br>
              <a:rPr lang="uk-UA" smtClean="0">
                <a:latin typeface="Times New Roman" pitchFamily="18" charset="0"/>
              </a:rPr>
            </a:br>
            <a:r>
              <a:rPr lang="uk-UA" b="1" u="sng" smtClean="0">
                <a:latin typeface="Times New Roman" pitchFamily="18" charset="0"/>
              </a:rPr>
              <a:t>Пріоритети: </a:t>
            </a:r>
          </a:p>
          <a:p>
            <a:pPr algn="ctr">
              <a:buFontTx/>
              <a:buNone/>
            </a:pPr>
            <a:endParaRPr lang="uk-UA" u="sng" smtClean="0">
              <a:latin typeface="Times New Roman" pitchFamily="18" charset="0"/>
            </a:endParaRPr>
          </a:p>
          <a:p>
            <a:pPr algn="just"/>
            <a:r>
              <a:rPr lang="uk-UA" sz="2800" smtClean="0"/>
              <a:t>забезпечення індивідуального підходу до кожної дитини; </a:t>
            </a:r>
          </a:p>
          <a:p>
            <a:pPr algn="just">
              <a:buFontTx/>
              <a:buNone/>
            </a:pPr>
            <a:endParaRPr lang="uk-UA" sz="2800" smtClean="0"/>
          </a:p>
          <a:p>
            <a:pPr algn="just"/>
            <a:r>
              <a:rPr lang="uk-UA" sz="2800" smtClean="0"/>
              <a:t>запровадження сучасних форм і методів навчання; </a:t>
            </a:r>
          </a:p>
          <a:p>
            <a:pPr algn="just"/>
            <a:endParaRPr lang="uk-UA" sz="2800" smtClean="0"/>
          </a:p>
          <a:p>
            <a:pPr algn="just"/>
            <a:r>
              <a:rPr lang="uk-UA" sz="2800" smtClean="0"/>
              <a:t>формування особистості, що базується на знаннях, досвіді, цінностях, набутих завдяки навчанню. </a:t>
            </a:r>
          </a:p>
        </p:txBody>
      </p:sp>
      <p:sp>
        <p:nvSpPr>
          <p:cNvPr id="52228" name="Rectangle 9"/>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52229" name="WordArt 5"/>
          <p:cNvSpPr>
            <a:spLocks noChangeArrowheads="1" noChangeShapeType="1" noTextEdit="1"/>
          </p:cNvSpPr>
          <p:nvPr/>
        </p:nvSpPr>
        <p:spPr bwMode="auto">
          <a:xfrm rot="5400000">
            <a:off x="-2911475" y="3162300"/>
            <a:ext cx="6858000"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навчально-виховний процес</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1042988" y="0"/>
            <a:ext cx="7850187" cy="4525963"/>
          </a:xfrm>
        </p:spPr>
        <p:txBody>
          <a:bodyPr/>
          <a:lstStyle/>
          <a:p>
            <a:pPr algn="ctr">
              <a:lnSpc>
                <a:spcPct val="80000"/>
              </a:lnSpc>
              <a:buFontTx/>
              <a:buNone/>
            </a:pPr>
            <a:r>
              <a:rPr lang="uk-UA" b="1" u="sng" smtClean="0">
                <a:latin typeface="Times New Roman" pitchFamily="18" charset="0"/>
              </a:rPr>
              <a:t>Пріоритети:</a:t>
            </a:r>
            <a:r>
              <a:rPr lang="ru-RU" b="1" u="sng" smtClean="0">
                <a:latin typeface="Times New Roman" pitchFamily="18" charset="0"/>
              </a:rPr>
              <a:t> </a:t>
            </a:r>
            <a:endParaRPr lang="uk-UA" u="sng" smtClean="0">
              <a:latin typeface="Times New Roman" pitchFamily="18" charset="0"/>
            </a:endParaRPr>
          </a:p>
          <a:p>
            <a:pPr algn="just"/>
            <a:r>
              <a:rPr lang="uk-UA" smtClean="0"/>
              <a:t>ефективність науково-методичної роботи; </a:t>
            </a:r>
          </a:p>
          <a:p>
            <a:pPr algn="just">
              <a:buFontTx/>
              <a:buNone/>
            </a:pPr>
            <a:endParaRPr lang="ru-RU" smtClean="0"/>
          </a:p>
          <a:p>
            <a:pPr algn="just"/>
            <a:r>
              <a:rPr lang="uk-UA" smtClean="0"/>
              <a:t>самоосвіта – індивідуальна робота кожного вчителя;</a:t>
            </a:r>
          </a:p>
          <a:p>
            <a:pPr algn="just">
              <a:buFontTx/>
              <a:buNone/>
            </a:pPr>
            <a:endParaRPr lang="ru-RU" smtClean="0"/>
          </a:p>
          <a:p>
            <a:pPr algn="just"/>
            <a:r>
              <a:rPr lang="uk-UA" smtClean="0"/>
              <a:t>участь у методичній роботі – обов’язок кожного педагогічного працівника.  </a:t>
            </a:r>
            <a:endParaRPr lang="ru-RU" smtClean="0"/>
          </a:p>
          <a:p>
            <a:pPr>
              <a:lnSpc>
                <a:spcPct val="80000"/>
              </a:lnSpc>
            </a:pPr>
            <a:endParaRPr lang="ru-RU" smtClean="0"/>
          </a:p>
        </p:txBody>
      </p:sp>
      <p:sp>
        <p:nvSpPr>
          <p:cNvPr id="57348" name="Rectangle 9"/>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57349" name="WordArt 5"/>
          <p:cNvSpPr>
            <a:spLocks noChangeArrowheads="1" noChangeShapeType="1" noTextEdit="1"/>
          </p:cNvSpPr>
          <p:nvPr/>
        </p:nvSpPr>
        <p:spPr bwMode="auto">
          <a:xfrm rot="5400000">
            <a:off x="-2664619" y="3104357"/>
            <a:ext cx="6480175" cy="649288"/>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науокве - методичне забезпечення НВП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1187450" y="188913"/>
            <a:ext cx="7499350" cy="6408737"/>
          </a:xfrm>
        </p:spPr>
        <p:txBody>
          <a:bodyPr/>
          <a:lstStyle/>
          <a:p>
            <a:pPr algn="ctr">
              <a:buFontTx/>
              <a:buNone/>
            </a:pPr>
            <a:r>
              <a:rPr lang="uk-UA" sz="2800" smtClean="0">
                <a:latin typeface="Times New Roman" pitchFamily="18" charset="0"/>
              </a:rPr>
              <a:t/>
            </a:r>
            <a:br>
              <a:rPr lang="uk-UA" sz="2800" smtClean="0">
                <a:latin typeface="Times New Roman" pitchFamily="18" charset="0"/>
              </a:rPr>
            </a:br>
            <a:r>
              <a:rPr lang="uk-UA" sz="3600" b="1" u="sng" smtClean="0">
                <a:latin typeface="Times New Roman" pitchFamily="18" charset="0"/>
              </a:rPr>
              <a:t>Пріоритети:</a:t>
            </a:r>
            <a:r>
              <a:rPr lang="ru-RU" sz="3600" b="1" u="sng" smtClean="0">
                <a:latin typeface="Times New Roman" pitchFamily="18" charset="0"/>
              </a:rPr>
              <a:t> </a:t>
            </a:r>
          </a:p>
          <a:p>
            <a:pPr algn="ctr">
              <a:buFontTx/>
              <a:buNone/>
            </a:pPr>
            <a:endParaRPr lang="uk-UA" sz="3600" u="sng" smtClean="0">
              <a:latin typeface="Times New Roman" pitchFamily="18" charset="0"/>
            </a:endParaRPr>
          </a:p>
          <a:p>
            <a:r>
              <a:rPr lang="uk-UA" sz="2800" smtClean="0"/>
              <a:t>створення оптимальних умов для розвитку та творчої реалізації обдарованих  дітей;</a:t>
            </a:r>
          </a:p>
          <a:p>
            <a:pPr>
              <a:buFontTx/>
              <a:buNone/>
            </a:pPr>
            <a:endParaRPr lang="uk-UA" sz="2800" smtClean="0"/>
          </a:p>
          <a:p>
            <a:r>
              <a:rPr lang="uk-UA" sz="2800" smtClean="0"/>
              <a:t>залучення учнів до роботи в наукових секціях Малої академії наук,  до участі у Всеукраїнських учнівських олімпіадах, Всеукраїнських конкурсах учнівської творчості.</a:t>
            </a:r>
            <a:endParaRPr lang="ru-RU" sz="2800" smtClean="0"/>
          </a:p>
        </p:txBody>
      </p:sp>
      <p:sp>
        <p:nvSpPr>
          <p:cNvPr id="59396" name="Rectangle 9"/>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59397"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Творчі здібності учнів</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1258888" y="188913"/>
            <a:ext cx="7427912" cy="6480175"/>
          </a:xfrm>
        </p:spPr>
        <p:txBody>
          <a:bodyPr/>
          <a:lstStyle/>
          <a:p>
            <a:pPr algn="ctr">
              <a:lnSpc>
                <a:spcPct val="80000"/>
              </a:lnSpc>
              <a:buFontTx/>
              <a:buNone/>
            </a:pPr>
            <a:r>
              <a:rPr lang="uk-UA" sz="2800" smtClean="0">
                <a:latin typeface="Times New Roman" pitchFamily="18" charset="0"/>
              </a:rPr>
              <a:t/>
            </a:r>
            <a:br>
              <a:rPr lang="uk-UA" sz="2800" smtClean="0">
                <a:latin typeface="Times New Roman" pitchFamily="18" charset="0"/>
              </a:rPr>
            </a:br>
            <a:r>
              <a:rPr lang="uk-UA" b="1" u="sng" smtClean="0">
                <a:latin typeface="Times New Roman" pitchFamily="18" charset="0"/>
              </a:rPr>
              <a:t>Пріоритети: </a:t>
            </a:r>
          </a:p>
          <a:p>
            <a:pPr algn="ctr">
              <a:lnSpc>
                <a:spcPct val="80000"/>
              </a:lnSpc>
              <a:buFontTx/>
              <a:buNone/>
            </a:pPr>
            <a:endParaRPr lang="uk-UA" u="sng" smtClean="0">
              <a:latin typeface="Times New Roman" pitchFamily="18" charset="0"/>
            </a:endParaRPr>
          </a:p>
          <a:p>
            <a:pPr>
              <a:lnSpc>
                <a:spcPct val="80000"/>
              </a:lnSpc>
            </a:pPr>
            <a:r>
              <a:rPr lang="uk-UA" sz="2800" smtClean="0"/>
              <a:t>управління на основі стратегічного планування, організація взаємодії всіх учасників навчально-виховного процесу, мотивація і контроль діяльності;</a:t>
            </a:r>
          </a:p>
          <a:p>
            <a:pPr>
              <a:lnSpc>
                <a:spcPct val="80000"/>
              </a:lnSpc>
              <a:buFontTx/>
              <a:buNone/>
            </a:pPr>
            <a:endParaRPr lang="ru-RU" sz="2800" smtClean="0"/>
          </a:p>
          <a:p>
            <a:pPr>
              <a:lnSpc>
                <a:spcPct val="80000"/>
              </a:lnSpc>
            </a:pPr>
            <a:r>
              <a:rPr lang="uk-UA" sz="2800" smtClean="0"/>
              <a:t>забезпечення ефективного управління завдяки впровадженню моніторингового супроводу управлінських процесів;</a:t>
            </a:r>
          </a:p>
          <a:p>
            <a:pPr>
              <a:lnSpc>
                <a:spcPct val="80000"/>
              </a:lnSpc>
              <a:buFontTx/>
              <a:buNone/>
            </a:pPr>
            <a:endParaRPr lang="ru-RU" sz="2800" smtClean="0"/>
          </a:p>
          <a:p>
            <a:pPr>
              <a:lnSpc>
                <a:spcPct val="80000"/>
              </a:lnSpc>
            </a:pPr>
            <a:r>
              <a:rPr lang="uk-UA" sz="2800" smtClean="0"/>
              <a:t>залучення громадськості для підвищення ефективності навчально-виховного процесу.</a:t>
            </a:r>
            <a:endParaRPr lang="ru-RU" sz="2800" smtClean="0"/>
          </a:p>
          <a:p>
            <a:pPr algn="just">
              <a:lnSpc>
                <a:spcPct val="80000"/>
              </a:lnSpc>
              <a:buFont typeface="Symbol" pitchFamily="18" charset="2"/>
              <a:buNone/>
            </a:pPr>
            <a:endParaRPr lang="uk-UA" sz="2800" smtClean="0">
              <a:latin typeface="Times New Roman" pitchFamily="18" charset="0"/>
            </a:endParaRPr>
          </a:p>
          <a:p>
            <a:pPr>
              <a:lnSpc>
                <a:spcPct val="80000"/>
              </a:lnSpc>
            </a:pPr>
            <a:endParaRPr lang="ru-RU" sz="2400" smtClean="0"/>
          </a:p>
        </p:txBody>
      </p:sp>
      <p:sp>
        <p:nvSpPr>
          <p:cNvPr id="54276" name="Rectangle 9"/>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54277"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Управління навчальним закладом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435975" cy="6394450"/>
          </a:xfrm>
        </p:spPr>
        <p:txBody>
          <a:bodyPr/>
          <a:lstStyle/>
          <a:p>
            <a:pPr algn="r"/>
            <a:r>
              <a:rPr lang="uk-UA" sz="3200" smtClean="0"/>
              <a:t>Обов’язок перед Батьківщиною – святиня людини.  Від нас, батьків та матерів, від вихователів залежить, щоб кожний юний громадянин дорожив цією святинею, як дорожить чесна людина своїм добрим ім’ям, гідністю своєї сім’ї. Громадянські думки, почуття, переживання, громадянський обов’язок, громадянська відповідальність – це основа людської гідності</a:t>
            </a:r>
            <a:br>
              <a:rPr lang="uk-UA" sz="3200" smtClean="0"/>
            </a:br>
            <a:r>
              <a:rPr lang="uk-UA" sz="4000" smtClean="0"/>
              <a:t/>
            </a:r>
            <a:br>
              <a:rPr lang="uk-UA" sz="4000" smtClean="0"/>
            </a:br>
            <a:r>
              <a:rPr lang="uk-UA" sz="4000" smtClean="0"/>
              <a:t>В.Сухомлинський</a:t>
            </a:r>
            <a:endParaRPr lang="ru-RU" sz="40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1258888" y="188913"/>
            <a:ext cx="7427912" cy="6408737"/>
          </a:xfrm>
        </p:spPr>
        <p:txBody>
          <a:bodyPr/>
          <a:lstStyle/>
          <a:p>
            <a:pPr algn="just">
              <a:lnSpc>
                <a:spcPct val="80000"/>
              </a:lnSpc>
              <a:buFontTx/>
              <a:buNone/>
            </a:pPr>
            <a:endParaRPr lang="uk-UA" sz="2400" b="1" dirty="0" smtClean="0">
              <a:latin typeface="Times New Roman" pitchFamily="18" charset="0"/>
            </a:endParaRPr>
          </a:p>
          <a:p>
            <a:pPr algn="ctr">
              <a:lnSpc>
                <a:spcPct val="80000"/>
              </a:lnSpc>
              <a:buFontTx/>
              <a:buNone/>
            </a:pPr>
            <a:r>
              <a:rPr lang="uk-UA" sz="3600" b="1" u="sng" dirty="0" smtClean="0">
                <a:latin typeface="Times New Roman" pitchFamily="18" charset="0"/>
              </a:rPr>
              <a:t>Пріоритети:</a:t>
            </a:r>
          </a:p>
          <a:p>
            <a:pPr algn="ctr">
              <a:lnSpc>
                <a:spcPct val="80000"/>
              </a:lnSpc>
              <a:buFontTx/>
              <a:buNone/>
            </a:pPr>
            <a:endParaRPr lang="uk-UA" sz="3600" u="sng" dirty="0" smtClean="0">
              <a:latin typeface="Times New Roman" pitchFamily="18" charset="0"/>
            </a:endParaRPr>
          </a:p>
          <a:p>
            <a:pPr algn="just">
              <a:lnSpc>
                <a:spcPct val="80000"/>
              </a:lnSpc>
            </a:pPr>
            <a:r>
              <a:rPr lang="uk-UA" sz="2800" dirty="0" smtClean="0"/>
              <a:t>обґрунтоване прогнозування потреби в </a:t>
            </a:r>
            <a:r>
              <a:rPr lang="uk-UA" sz="2800" dirty="0" err="1" smtClean="0"/>
              <a:t>педпрацівниках</a:t>
            </a:r>
            <a:r>
              <a:rPr lang="uk-UA" sz="2800" dirty="0" smtClean="0"/>
              <a:t>;</a:t>
            </a:r>
          </a:p>
          <a:p>
            <a:pPr algn="just">
              <a:lnSpc>
                <a:spcPct val="80000"/>
              </a:lnSpc>
              <a:buFontTx/>
              <a:buNone/>
            </a:pPr>
            <a:endParaRPr lang="uk-UA" sz="2800" dirty="0" smtClean="0"/>
          </a:p>
          <a:p>
            <a:pPr algn="just">
              <a:lnSpc>
                <a:spcPct val="80000"/>
              </a:lnSpc>
              <a:buNone/>
            </a:pPr>
            <a:endParaRPr lang="uk-UA" sz="2800" dirty="0" smtClean="0"/>
          </a:p>
          <a:p>
            <a:pPr algn="just">
              <a:lnSpc>
                <a:spcPct val="80000"/>
              </a:lnSpc>
            </a:pPr>
            <a:r>
              <a:rPr lang="uk-UA" sz="2800" dirty="0" smtClean="0"/>
              <a:t>підвищення професійного рівня </a:t>
            </a:r>
            <a:r>
              <a:rPr lang="uk-UA" sz="2800" dirty="0" err="1" smtClean="0"/>
              <a:t>педпрацівників</a:t>
            </a:r>
            <a:r>
              <a:rPr lang="uk-UA" sz="2800" dirty="0" smtClean="0"/>
              <a:t>;</a:t>
            </a:r>
          </a:p>
          <a:p>
            <a:pPr algn="just">
              <a:lnSpc>
                <a:spcPct val="80000"/>
              </a:lnSpc>
              <a:buFontTx/>
              <a:buNone/>
            </a:pPr>
            <a:endParaRPr lang="uk-UA" sz="2800" dirty="0" smtClean="0"/>
          </a:p>
          <a:p>
            <a:pPr algn="just">
              <a:lnSpc>
                <a:spcPct val="80000"/>
              </a:lnSpc>
            </a:pPr>
            <a:r>
              <a:rPr lang="uk-UA" sz="2800" dirty="0" smtClean="0"/>
              <a:t>поліпшення морального і матеріального стимулювання їхньої професійної діяльності.</a:t>
            </a:r>
            <a:r>
              <a:rPr lang="ru-RU" sz="2400" dirty="0" smtClean="0">
                <a:latin typeface="Times New Roman" pitchFamily="18" charset="0"/>
              </a:rPr>
              <a:t>  </a:t>
            </a:r>
            <a:r>
              <a:rPr lang="uk-UA" sz="2400" dirty="0" smtClean="0">
                <a:latin typeface="Times New Roman" pitchFamily="18" charset="0"/>
              </a:rPr>
              <a:t/>
            </a:r>
            <a:br>
              <a:rPr lang="uk-UA" sz="2400" dirty="0" smtClean="0">
                <a:latin typeface="Times New Roman" pitchFamily="18" charset="0"/>
              </a:rPr>
            </a:br>
            <a:r>
              <a:rPr lang="uk-UA" sz="2400" dirty="0" smtClean="0">
                <a:latin typeface="Times New Roman" pitchFamily="18" charset="0"/>
              </a:rPr>
              <a:t/>
            </a:r>
            <a:br>
              <a:rPr lang="uk-UA" sz="2400" dirty="0" smtClean="0">
                <a:latin typeface="Times New Roman" pitchFamily="18" charset="0"/>
              </a:rPr>
            </a:br>
            <a:endParaRPr lang="ru-RU" sz="2400" dirty="0" smtClean="0">
              <a:latin typeface="Times New Roman" pitchFamily="18" charset="0"/>
            </a:endParaRPr>
          </a:p>
        </p:txBody>
      </p:sp>
      <p:sp>
        <p:nvSpPr>
          <p:cNvPr id="56324" name="Rectangle 9"/>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56325"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Кадрове забезпечення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1258888" y="260350"/>
            <a:ext cx="7427912" cy="6192838"/>
          </a:xfrm>
        </p:spPr>
        <p:txBody>
          <a:bodyPr/>
          <a:lstStyle/>
          <a:p>
            <a:pPr algn="just">
              <a:buFontTx/>
              <a:buNone/>
            </a:pPr>
            <a:endParaRPr lang="uk-UA" b="1" smtClean="0">
              <a:latin typeface="Times New Roman" pitchFamily="18" charset="0"/>
            </a:endParaRPr>
          </a:p>
          <a:p>
            <a:pPr algn="ctr">
              <a:buFontTx/>
              <a:buNone/>
            </a:pPr>
            <a:r>
              <a:rPr lang="uk-UA" sz="4400" b="1" u="sng" smtClean="0">
                <a:latin typeface="Times New Roman" pitchFamily="18" charset="0"/>
              </a:rPr>
              <a:t>Пріоритети:</a:t>
            </a:r>
          </a:p>
          <a:p>
            <a:pPr algn="ctr">
              <a:buFontTx/>
              <a:buNone/>
            </a:pPr>
            <a:endParaRPr lang="uk-UA" sz="4400" u="sng" smtClean="0">
              <a:latin typeface="Times New Roman" pitchFamily="18" charset="0"/>
            </a:endParaRPr>
          </a:p>
          <a:p>
            <a:r>
              <a:rPr lang="uk-UA" smtClean="0"/>
              <a:t>впровадження інформаційних технологій в управлінську діяльність освітнього закладу; </a:t>
            </a:r>
          </a:p>
          <a:p>
            <a:pPr>
              <a:buFontTx/>
              <a:buNone/>
            </a:pPr>
            <a:endParaRPr lang="uk-UA" smtClean="0"/>
          </a:p>
          <a:p>
            <a:r>
              <a:rPr lang="uk-UA" smtClean="0"/>
              <a:t>комп’ютеризація навчального процесу та виховної роботи закладу.</a:t>
            </a:r>
            <a:endParaRPr lang="ru-RU" smtClean="0"/>
          </a:p>
        </p:txBody>
      </p:sp>
      <p:sp>
        <p:nvSpPr>
          <p:cNvPr id="66564" name="Rectangle 2"/>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66565"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інформаційно-освітнє середовище</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1258888" y="260350"/>
            <a:ext cx="7427912" cy="6264275"/>
          </a:xfrm>
        </p:spPr>
        <p:txBody>
          <a:bodyPr/>
          <a:lstStyle/>
          <a:p>
            <a:pPr algn="just">
              <a:buFontTx/>
              <a:buNone/>
            </a:pPr>
            <a:endParaRPr lang="uk-UA" sz="2800" dirty="0" smtClean="0">
              <a:latin typeface="Times New Roman" pitchFamily="18" charset="0"/>
            </a:endParaRPr>
          </a:p>
          <a:p>
            <a:pPr algn="ctr">
              <a:buFontTx/>
              <a:buNone/>
            </a:pPr>
            <a:r>
              <a:rPr lang="uk-UA" sz="4400" b="1" dirty="0" smtClean="0">
                <a:latin typeface="Times New Roman" pitchFamily="18" charset="0"/>
              </a:rPr>
              <a:t>Пріоритети: </a:t>
            </a:r>
            <a:endParaRPr lang="uk-UA" sz="4400" dirty="0" smtClean="0">
              <a:latin typeface="Times New Roman" pitchFamily="18" charset="0"/>
            </a:endParaRPr>
          </a:p>
          <a:p>
            <a:pPr algn="just"/>
            <a:r>
              <a:rPr lang="uk-UA" sz="2800" dirty="0" smtClean="0"/>
              <a:t>створення необхідних умов для розвитку творчого потенціалу особистості; </a:t>
            </a:r>
          </a:p>
          <a:p>
            <a:pPr algn="just">
              <a:buFontTx/>
              <a:buNone/>
            </a:pPr>
            <a:endParaRPr lang="uk-UA" sz="2800" dirty="0" smtClean="0"/>
          </a:p>
          <a:p>
            <a:pPr algn="just"/>
            <a:r>
              <a:rPr lang="uk-UA" sz="2800" dirty="0" smtClean="0"/>
              <a:t>стимулювання ініціативності та життєвої активності дитини;</a:t>
            </a:r>
          </a:p>
          <a:p>
            <a:pPr algn="just">
              <a:buFontTx/>
              <a:buNone/>
            </a:pPr>
            <a:endParaRPr lang="uk-UA" sz="2800" dirty="0" smtClean="0"/>
          </a:p>
          <a:p>
            <a:pPr algn="just"/>
            <a:r>
              <a:rPr lang="uk-UA" sz="2800" dirty="0" smtClean="0"/>
              <a:t>виховання на засадах загальнолюдських і національних цінностей;</a:t>
            </a:r>
          </a:p>
          <a:p>
            <a:pPr algn="just"/>
            <a:r>
              <a:rPr lang="uk-UA" sz="2800" dirty="0" smtClean="0"/>
              <a:t>патріотичне виховання.  </a:t>
            </a:r>
            <a:r>
              <a:rPr lang="uk-UA" sz="2800" dirty="0" smtClean="0">
                <a:latin typeface="Times New Roman" pitchFamily="18" charset="0"/>
              </a:rPr>
              <a:t>    </a:t>
            </a:r>
            <a:br>
              <a:rPr lang="uk-UA" sz="2800" dirty="0" smtClean="0">
                <a:latin typeface="Times New Roman" pitchFamily="18" charset="0"/>
              </a:rPr>
            </a:br>
            <a:r>
              <a:rPr lang="uk-UA" sz="2800" dirty="0" smtClean="0">
                <a:latin typeface="Times New Roman" pitchFamily="18" charset="0"/>
              </a:rPr>
              <a:t/>
            </a:r>
            <a:br>
              <a:rPr lang="uk-UA" sz="2800" dirty="0" smtClean="0">
                <a:latin typeface="Times New Roman" pitchFamily="18" charset="0"/>
              </a:rPr>
            </a:br>
            <a:endParaRPr lang="uk-UA" sz="2800" dirty="0" smtClean="0">
              <a:latin typeface="Times New Roman" pitchFamily="18" charset="0"/>
            </a:endParaRPr>
          </a:p>
        </p:txBody>
      </p:sp>
      <p:sp>
        <p:nvSpPr>
          <p:cNvPr id="68612" name="Rectangle 2"/>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68613"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Виховна робота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1187450" y="260350"/>
            <a:ext cx="7499350" cy="6337300"/>
          </a:xfrm>
        </p:spPr>
        <p:txBody>
          <a:bodyPr/>
          <a:lstStyle/>
          <a:p>
            <a:pPr algn="ctr">
              <a:buFontTx/>
              <a:buNone/>
            </a:pPr>
            <a:r>
              <a:rPr lang="uk-UA" sz="3600" b="1" u="sng" smtClean="0">
                <a:latin typeface="Times New Roman" pitchFamily="18" charset="0"/>
              </a:rPr>
              <a:t>Пріоритети:</a:t>
            </a:r>
            <a:endParaRPr lang="ru-RU" sz="3600" b="1" u="sng" smtClean="0">
              <a:latin typeface="Times New Roman" pitchFamily="18" charset="0"/>
            </a:endParaRPr>
          </a:p>
          <a:p>
            <a:pPr algn="just"/>
            <a:r>
              <a:rPr lang="uk-UA" sz="2800" smtClean="0"/>
              <a:t>впровадження в навчально-виховний процес системи заходів спрямованих на виховання та формування особистості на основі норм соціальної поведінки;</a:t>
            </a:r>
          </a:p>
          <a:p>
            <a:pPr algn="just">
              <a:buFontTx/>
              <a:buNone/>
            </a:pPr>
            <a:endParaRPr lang="uk-UA" sz="2800" smtClean="0"/>
          </a:p>
          <a:p>
            <a:pPr algn="just"/>
            <a:r>
              <a:rPr lang="uk-UA" sz="2800" smtClean="0"/>
              <a:t>створення умов для розвитку становлення та прояви творчої активності особистості учня;</a:t>
            </a:r>
          </a:p>
          <a:p>
            <a:pPr algn="just">
              <a:buFontTx/>
              <a:buNone/>
            </a:pPr>
            <a:endParaRPr lang="uk-UA" sz="2800" smtClean="0"/>
          </a:p>
          <a:p>
            <a:pPr algn="just"/>
            <a:r>
              <a:rPr lang="uk-UA" sz="2800" smtClean="0"/>
              <a:t>організація пошукової та дослідницької діяльності учнів з історії рідного краю</a:t>
            </a:r>
            <a:endParaRPr lang="ru-RU" sz="2800" smtClean="0"/>
          </a:p>
        </p:txBody>
      </p:sp>
      <p:sp>
        <p:nvSpPr>
          <p:cNvPr id="70660" name="Rectangle 2"/>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70661"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Я - громадянин - патріот Батьківщини</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1258888" y="333375"/>
            <a:ext cx="7427912" cy="6264275"/>
          </a:xfrm>
        </p:spPr>
        <p:txBody>
          <a:bodyPr/>
          <a:lstStyle/>
          <a:p>
            <a:pPr algn="ctr">
              <a:buFontTx/>
              <a:buNone/>
            </a:pPr>
            <a:r>
              <a:rPr lang="uk-UA" sz="4000" b="1" u="sng" smtClean="0">
                <a:latin typeface="Times New Roman" pitchFamily="18" charset="0"/>
              </a:rPr>
              <a:t>Пріорітети:</a:t>
            </a:r>
          </a:p>
          <a:p>
            <a:pPr algn="ctr">
              <a:buFontTx/>
              <a:buNone/>
            </a:pPr>
            <a:endParaRPr lang="uk-UA" sz="4000" u="sng" smtClean="0">
              <a:latin typeface="Times New Roman" pitchFamily="18" charset="0"/>
            </a:endParaRPr>
          </a:p>
          <a:p>
            <a:r>
              <a:rPr lang="uk-UA" smtClean="0"/>
              <a:t>виховання у дитини відповідального ставлення до власного здоров’я;</a:t>
            </a:r>
          </a:p>
          <a:p>
            <a:pPr>
              <a:buFontTx/>
              <a:buNone/>
            </a:pPr>
            <a:endParaRPr lang="uk-UA" smtClean="0"/>
          </a:p>
          <a:p>
            <a:r>
              <a:rPr lang="uk-UA" smtClean="0"/>
              <a:t>формування культури здоров’я та пропаганди здорового способу життя.</a:t>
            </a:r>
            <a:endParaRPr lang="ru-RU" smtClean="0"/>
          </a:p>
        </p:txBody>
      </p:sp>
      <p:sp>
        <p:nvSpPr>
          <p:cNvPr id="72708" name="Rectangle 2"/>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72709"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Здорова особистість</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1258888" y="333375"/>
            <a:ext cx="7427912" cy="6264275"/>
          </a:xfrm>
        </p:spPr>
        <p:txBody>
          <a:bodyPr/>
          <a:lstStyle/>
          <a:p>
            <a:pPr algn="ctr">
              <a:buFontTx/>
              <a:buNone/>
            </a:pPr>
            <a:r>
              <a:rPr lang="uk-UA" sz="4000" b="1" u="sng" smtClean="0">
                <a:latin typeface="Times New Roman" pitchFamily="18" charset="0"/>
              </a:rPr>
              <a:t>Пріорітети:</a:t>
            </a:r>
          </a:p>
          <a:p>
            <a:pPr algn="ctr">
              <a:buFontTx/>
              <a:buNone/>
            </a:pPr>
            <a:endParaRPr lang="uk-UA" sz="4000" u="sng" smtClean="0">
              <a:latin typeface="Times New Roman" pitchFamily="18" charset="0"/>
            </a:endParaRPr>
          </a:p>
          <a:p>
            <a:pPr algn="just"/>
            <a:r>
              <a:rPr lang="uk-UA" smtClean="0"/>
              <a:t>налагодження особистих взаємин із батьками, створення позитивних емоційних зв’язків (для задоволення потреб батьків у відчутті своєї значущості);</a:t>
            </a:r>
          </a:p>
          <a:p>
            <a:pPr algn="just">
              <a:buFontTx/>
              <a:buNone/>
            </a:pPr>
            <a:endParaRPr lang="uk-UA" smtClean="0"/>
          </a:p>
          <a:p>
            <a:pPr algn="just"/>
            <a:r>
              <a:rPr lang="uk-UA" smtClean="0"/>
              <a:t>формування спланованого образу школи на основі наявних ресурсів.</a:t>
            </a:r>
            <a:endParaRPr lang="ru-RU" smtClean="0"/>
          </a:p>
        </p:txBody>
      </p:sp>
      <p:sp>
        <p:nvSpPr>
          <p:cNvPr id="115715" name="Rectangle 2"/>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115716"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Імідж школи</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1187450" y="188913"/>
            <a:ext cx="7777163" cy="6335712"/>
          </a:xfrm>
        </p:spPr>
        <p:txBody>
          <a:bodyPr/>
          <a:lstStyle/>
          <a:p>
            <a:pPr algn="just">
              <a:buFontTx/>
              <a:buNone/>
            </a:pPr>
            <a:endParaRPr lang="ru-RU" b="1" smtClean="0">
              <a:latin typeface="Times New Roman" pitchFamily="18" charset="0"/>
            </a:endParaRPr>
          </a:p>
          <a:p>
            <a:pPr algn="ctr">
              <a:buFontTx/>
              <a:buNone/>
            </a:pPr>
            <a:r>
              <a:rPr lang="ru-RU" sz="4000" b="1" u="sng" smtClean="0">
                <a:latin typeface="Times New Roman" pitchFamily="18" charset="0"/>
              </a:rPr>
              <a:t>Пріоритети: </a:t>
            </a:r>
          </a:p>
          <a:p>
            <a:pPr algn="ctr">
              <a:buFontTx/>
              <a:buNone/>
            </a:pPr>
            <a:endParaRPr lang="ru-RU" sz="4000" u="sng" smtClean="0">
              <a:latin typeface="Times New Roman" pitchFamily="18" charset="0"/>
            </a:endParaRPr>
          </a:p>
          <a:p>
            <a:pPr algn="just"/>
            <a:r>
              <a:rPr lang="ru-RU" smtClean="0">
                <a:latin typeface="Times New Roman" pitchFamily="18" charset="0"/>
              </a:rPr>
              <a:t>здійснення заходів щодо модернізації матеріально-технічної бази школи.  </a:t>
            </a:r>
          </a:p>
        </p:txBody>
      </p:sp>
      <p:sp>
        <p:nvSpPr>
          <p:cNvPr id="74756" name="Rectangle 2"/>
          <p:cNvSpPr>
            <a:spLocks noChangeArrowheads="1"/>
          </p:cNvSpPr>
          <p:nvPr/>
        </p:nvSpPr>
        <p:spPr bwMode="auto">
          <a:xfrm>
            <a:off x="0" y="0"/>
            <a:ext cx="1116013" cy="6858000"/>
          </a:xfrm>
          <a:prstGeom prst="rect">
            <a:avLst/>
          </a:prstGeom>
          <a:gradFill rotWithShape="1">
            <a:gsLst>
              <a:gs pos="0">
                <a:srgbClr val="03D4A8"/>
              </a:gs>
              <a:gs pos="25000">
                <a:srgbClr val="21D6E0"/>
              </a:gs>
              <a:gs pos="75000">
                <a:srgbClr val="0087E6"/>
              </a:gs>
              <a:gs pos="100000">
                <a:srgbClr val="005CBF"/>
              </a:gs>
            </a:gsLst>
            <a:lin ang="2700000" scaled="1"/>
          </a:gradFill>
          <a:ln w="9525">
            <a:solidFill>
              <a:schemeClr val="tx1"/>
            </a:solidFill>
            <a:miter lim="800000"/>
            <a:headEnd/>
            <a:tailEnd/>
          </a:ln>
        </p:spPr>
        <p:txBody>
          <a:bodyPr wrap="none" anchor="ctr"/>
          <a:lstStyle/>
          <a:p>
            <a:pPr algn="l"/>
            <a:endParaRPr lang="ru-RU" sz="1800" b="0">
              <a:solidFill>
                <a:schemeClr val="tx1"/>
              </a:solidFill>
              <a:effectLst/>
            </a:endParaRPr>
          </a:p>
        </p:txBody>
      </p:sp>
      <p:sp>
        <p:nvSpPr>
          <p:cNvPr id="74757" name="WordArt 5"/>
          <p:cNvSpPr>
            <a:spLocks noChangeArrowheads="1" noChangeShapeType="1" noTextEdit="1"/>
          </p:cNvSpPr>
          <p:nvPr/>
        </p:nvSpPr>
        <p:spPr bwMode="auto">
          <a:xfrm rot="5400000">
            <a:off x="-2722563" y="3162301"/>
            <a:ext cx="6480175" cy="533400"/>
          </a:xfrm>
          <a:prstGeom prst="rect">
            <a:avLst/>
          </a:prstGeom>
        </p:spPr>
        <p:txBody>
          <a:bodyPr vert="wordArtVert" wrap="none" fromWordArt="1">
            <a:prstTxWarp prst="textPlain">
              <a:avLst>
                <a:gd name="adj" fmla="val 50000"/>
              </a:avLst>
            </a:prstTxWarp>
          </a:bodyPr>
          <a:lstStyle/>
          <a:p>
            <a:pPr fontAlgn="auto"/>
            <a:r>
              <a:rPr lang="ru-RU" sz="3600" i="1" kern="10">
                <a:ln w="9525">
                  <a:solidFill>
                    <a:srgbClr val="800000"/>
                  </a:solidFill>
                  <a:round/>
                  <a:headEnd/>
                  <a:tailEnd/>
                </a:ln>
                <a:solidFill>
                  <a:srgbClr val="800000"/>
                </a:solidFill>
                <a:effectLst>
                  <a:outerShdw dist="35921" dir="2700000" algn="ctr" rotWithShape="0">
                    <a:srgbClr val="B2B2B2">
                      <a:alpha val="79999"/>
                    </a:srgbClr>
                  </a:outerShdw>
                </a:effectLst>
                <a:latin typeface="Arial"/>
                <a:cs typeface="Arial"/>
              </a:rPr>
              <a:t>Матеріально-технічна база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p:txBody>
          <a:bodyPr/>
          <a:lstStyle/>
          <a:p>
            <a:pPr algn="ctr">
              <a:buFontTx/>
              <a:buNone/>
            </a:pPr>
            <a:r>
              <a:rPr lang="uk-UA" sz="4800" dirty="0" smtClean="0"/>
              <a:t>Програма </a:t>
            </a:r>
          </a:p>
          <a:p>
            <a:pPr algn="ctr">
              <a:buFontTx/>
              <a:buNone/>
            </a:pPr>
            <a:r>
              <a:rPr lang="uk-UA" sz="4800" dirty="0" smtClean="0"/>
              <a:t>“Я – громадянин – патріот </a:t>
            </a:r>
            <a:r>
              <a:rPr lang="uk-UA" sz="4800" dirty="0" err="1" smtClean="0"/>
              <a:t>Батьківщини”</a:t>
            </a:r>
            <a:endParaRPr lang="ru-RU" sz="48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979613" y="274638"/>
            <a:ext cx="6707187" cy="1143000"/>
          </a:xfrm>
        </p:spPr>
        <p:txBody>
          <a:bodyPr/>
          <a:lstStyle/>
          <a:p>
            <a:r>
              <a:rPr lang="uk-UA" b="1" smtClean="0"/>
              <a:t>Мета</a:t>
            </a:r>
            <a:endParaRPr lang="ru-RU" b="1" smtClean="0"/>
          </a:p>
        </p:txBody>
      </p:sp>
      <p:sp>
        <p:nvSpPr>
          <p:cNvPr id="134147" name="Rectangle 3"/>
          <p:cNvSpPr>
            <a:spLocks noGrp="1" noChangeArrowheads="1"/>
          </p:cNvSpPr>
          <p:nvPr>
            <p:ph type="body" idx="1"/>
          </p:nvPr>
        </p:nvSpPr>
        <p:spPr>
          <a:xfrm>
            <a:off x="2051050" y="1600200"/>
            <a:ext cx="6635750" cy="4924425"/>
          </a:xfrm>
        </p:spPr>
        <p:txBody>
          <a:bodyPr/>
          <a:lstStyle/>
          <a:p>
            <a:pPr>
              <a:lnSpc>
                <a:spcPct val="80000"/>
              </a:lnSpc>
              <a:buFontTx/>
              <a:buNone/>
            </a:pPr>
            <a:endParaRPr lang="uk-UA" sz="2400" smtClean="0"/>
          </a:p>
          <a:p>
            <a:pPr lvl="1" algn="just">
              <a:lnSpc>
                <a:spcPct val="80000"/>
              </a:lnSpc>
            </a:pPr>
            <a:r>
              <a:rPr lang="uk-UA" sz="2000" smtClean="0"/>
              <a:t>виховувати в молоді почуття любові до Батьківщини, відданості справі зміцнення державності;</a:t>
            </a:r>
          </a:p>
          <a:p>
            <a:pPr lvl="1" algn="just">
              <a:lnSpc>
                <a:spcPct val="80000"/>
              </a:lnSpc>
              <a:buFontTx/>
              <a:buNone/>
            </a:pPr>
            <a:endParaRPr lang="uk-UA" sz="2000" smtClean="0"/>
          </a:p>
          <a:p>
            <a:pPr lvl="1" algn="just">
              <a:lnSpc>
                <a:spcPct val="80000"/>
              </a:lnSpc>
            </a:pPr>
            <a:r>
              <a:rPr lang="uk-UA" sz="2000" smtClean="0"/>
              <a:t>формувати активну громадянську позицію учнів та підготувати їх до розв’язання сучасних проблем;</a:t>
            </a:r>
          </a:p>
          <a:p>
            <a:pPr lvl="1" algn="just">
              <a:lnSpc>
                <a:spcPct val="80000"/>
              </a:lnSpc>
              <a:buFontTx/>
              <a:buNone/>
            </a:pPr>
            <a:endParaRPr lang="uk-UA" sz="2000" smtClean="0"/>
          </a:p>
          <a:p>
            <a:pPr lvl="1" algn="just">
              <a:lnSpc>
                <a:spcPct val="80000"/>
              </a:lnSpc>
            </a:pPr>
            <a:r>
              <a:rPr lang="uk-UA" sz="2000" smtClean="0"/>
              <a:t>утверджувати гуманістичні правові ідеї, загальнолюдські та національні правові цінності, високі моральні засади в суспільному житті;</a:t>
            </a:r>
          </a:p>
          <a:p>
            <a:pPr lvl="1" algn="just">
              <a:lnSpc>
                <a:spcPct val="80000"/>
              </a:lnSpc>
              <a:buFontTx/>
              <a:buNone/>
            </a:pPr>
            <a:endParaRPr lang="uk-UA" sz="2000" smtClean="0"/>
          </a:p>
          <a:p>
            <a:pPr lvl="1" algn="just">
              <a:lnSpc>
                <a:spcPct val="80000"/>
              </a:lnSpc>
            </a:pPr>
            <a:r>
              <a:rPr lang="uk-UA" sz="2000" smtClean="0"/>
              <a:t>підвищувати правову культуру та знання неповнолітніх.</a:t>
            </a:r>
            <a:endParaRPr lang="ru-RU" sz="2000" smtClean="0"/>
          </a:p>
        </p:txBody>
      </p:sp>
      <p:pic>
        <p:nvPicPr>
          <p:cNvPr id="134148"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979613" y="188913"/>
            <a:ext cx="6707187" cy="719137"/>
          </a:xfrm>
        </p:spPr>
        <p:txBody>
          <a:bodyPr/>
          <a:lstStyle/>
          <a:p>
            <a:r>
              <a:rPr lang="uk-UA" b="1" smtClean="0"/>
              <a:t>Завдання</a:t>
            </a:r>
            <a:endParaRPr lang="ru-RU" b="1" smtClean="0"/>
          </a:p>
        </p:txBody>
      </p:sp>
      <p:sp>
        <p:nvSpPr>
          <p:cNvPr id="135171" name="Rectangle 3"/>
          <p:cNvSpPr>
            <a:spLocks noGrp="1" noChangeArrowheads="1"/>
          </p:cNvSpPr>
          <p:nvPr>
            <p:ph type="body" idx="1"/>
          </p:nvPr>
        </p:nvSpPr>
        <p:spPr>
          <a:xfrm>
            <a:off x="2051050" y="836613"/>
            <a:ext cx="6913563" cy="5832475"/>
          </a:xfrm>
        </p:spPr>
        <p:txBody>
          <a:bodyPr/>
          <a:lstStyle/>
          <a:p>
            <a:pPr>
              <a:lnSpc>
                <a:spcPct val="80000"/>
              </a:lnSpc>
              <a:buFontTx/>
              <a:buNone/>
            </a:pPr>
            <a:endParaRPr lang="uk-UA" sz="1000" dirty="0" smtClean="0"/>
          </a:p>
          <a:p>
            <a:pPr lvl="1">
              <a:lnSpc>
                <a:spcPct val="80000"/>
              </a:lnSpc>
            </a:pPr>
            <a:r>
              <a:rPr lang="uk-UA" sz="1700" dirty="0" smtClean="0"/>
              <a:t>надати учням знання про особливості становлення демократії в Україні, політичну систему і владу на усіх рівнях суспільного життя, про закони та законодавчі системи країни;</a:t>
            </a:r>
          </a:p>
          <a:p>
            <a:pPr lvl="1">
              <a:lnSpc>
                <a:spcPct val="80000"/>
              </a:lnSpc>
              <a:buFontTx/>
              <a:buNone/>
            </a:pPr>
            <a:endParaRPr lang="uk-UA" sz="1700" dirty="0" smtClean="0"/>
          </a:p>
          <a:p>
            <a:pPr lvl="1">
              <a:lnSpc>
                <a:spcPct val="80000"/>
              </a:lnSpc>
            </a:pPr>
            <a:r>
              <a:rPr lang="uk-UA" sz="1700" dirty="0" smtClean="0"/>
              <a:t>формувати політичну та правову культуру учнів, виховувати повагу до символіки і Конституції України, державної мови;</a:t>
            </a:r>
          </a:p>
          <a:p>
            <a:pPr lvl="1">
              <a:lnSpc>
                <a:spcPct val="80000"/>
              </a:lnSpc>
              <a:buFontTx/>
              <a:buNone/>
            </a:pPr>
            <a:endParaRPr lang="uk-UA" sz="1700" dirty="0" smtClean="0"/>
          </a:p>
          <a:p>
            <a:pPr lvl="1">
              <a:lnSpc>
                <a:spcPct val="80000"/>
              </a:lnSpc>
            </a:pPr>
            <a:r>
              <a:rPr lang="uk-UA" sz="1700" dirty="0" smtClean="0"/>
              <a:t>затверджувати ідеї гуманістичної моралі та формувати повагу учнів до таких цінностей, як свобода, рівність, справедливість;</a:t>
            </a:r>
          </a:p>
          <a:p>
            <a:pPr lvl="1">
              <a:lnSpc>
                <a:spcPct val="80000"/>
              </a:lnSpc>
              <a:buFontTx/>
              <a:buNone/>
            </a:pPr>
            <a:endParaRPr lang="uk-UA" sz="1700" dirty="0" smtClean="0"/>
          </a:p>
          <a:p>
            <a:pPr lvl="1">
              <a:lnSpc>
                <a:spcPct val="80000"/>
              </a:lnSpc>
            </a:pPr>
            <a:r>
              <a:rPr lang="uk-UA" sz="1700" dirty="0" smtClean="0"/>
              <a:t>виховувати уміння відстоювати свої права, інтереси, переконання, усвідомлювати свої обов’язки;</a:t>
            </a:r>
          </a:p>
          <a:p>
            <a:pPr lvl="1">
              <a:lnSpc>
                <a:spcPct val="80000"/>
              </a:lnSpc>
              <a:buFontTx/>
              <a:buNone/>
            </a:pPr>
            <a:endParaRPr lang="uk-UA" sz="1700" dirty="0" smtClean="0"/>
          </a:p>
          <a:p>
            <a:pPr lvl="1">
              <a:lnSpc>
                <a:spcPct val="80000"/>
              </a:lnSpc>
            </a:pPr>
            <a:r>
              <a:rPr lang="uk-UA" sz="1700" dirty="0" smtClean="0"/>
              <a:t>навчити учнів визначати форми та способи своєї участі в житті суспільства, захищати та підтримувати закони про права людини.</a:t>
            </a:r>
          </a:p>
          <a:p>
            <a:pPr lvl="1">
              <a:lnSpc>
                <a:spcPct val="80000"/>
              </a:lnSpc>
              <a:buFontTx/>
              <a:buNone/>
            </a:pPr>
            <a:endParaRPr lang="uk-UA" sz="1700" dirty="0" smtClean="0"/>
          </a:p>
          <a:p>
            <a:pPr lvl="1">
              <a:lnSpc>
                <a:spcPct val="80000"/>
              </a:lnSpc>
            </a:pPr>
            <a:r>
              <a:rPr lang="uk-UA" sz="1700" dirty="0" smtClean="0"/>
              <a:t>вивчати  історію рідного краю, шанувати людей праці, з любов’ю та повагою ставитись до батьків, оберігати природу, турбуватись про неї, збагачувати її. </a:t>
            </a:r>
            <a:endParaRPr lang="ru-RU" sz="1700" dirty="0" smtClean="0"/>
          </a:p>
        </p:txBody>
      </p:sp>
      <p:pic>
        <p:nvPicPr>
          <p:cNvPr id="135172"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710248"/>
          <p:cNvPicPr>
            <a:picLocks noGrp="1" noChangeAspect="1" noChangeArrowheads="1"/>
          </p:cNvPicPr>
          <p:nvPr>
            <p:ph type="body" idx="4294967295"/>
          </p:nvPr>
        </p:nvPicPr>
        <p:blipFill>
          <a:blip r:embed="rId2"/>
          <a:srcRect/>
          <a:stretch>
            <a:fillRect/>
          </a:stretch>
        </p:blipFill>
        <p:spPr>
          <a:xfrm>
            <a:off x="0" y="0"/>
            <a:ext cx="9144000" cy="6858000"/>
          </a:xfrm>
          <a:noFill/>
        </p:spPr>
      </p:pic>
      <p:sp useBgFill="1">
        <p:nvSpPr>
          <p:cNvPr id="3077" name="WordArt 8"/>
          <p:cNvSpPr>
            <a:spLocks noChangeArrowheads="1" noChangeShapeType="1" noTextEdit="1"/>
          </p:cNvSpPr>
          <p:nvPr/>
        </p:nvSpPr>
        <p:spPr bwMode="auto">
          <a:xfrm rot="722760">
            <a:off x="851298" y="824919"/>
            <a:ext cx="7182986" cy="5618811"/>
          </a:xfrm>
          <a:prstGeom prst="rect">
            <a:avLst/>
          </a:prstGeom>
        </p:spPr>
        <p:txBody>
          <a:bodyPr wrap="none" fromWordArt="1">
            <a:prstTxWarp prst="textSlantUp">
              <a:avLst>
                <a:gd name="adj" fmla="val 46624"/>
              </a:avLst>
            </a:prstTxWarp>
          </a:bodyPr>
          <a:lstStyle/>
          <a:p>
            <a:pPr>
              <a:defRPr/>
            </a:pPr>
            <a:r>
              <a:rPr lang="uk-UA" sz="1400" b="0" kern="10" dirty="0">
                <a:ln w="9525">
                  <a:solidFill>
                    <a:srgbClr val="993300"/>
                  </a:solidFill>
                  <a:round/>
                  <a:headEnd/>
                  <a:tailEnd/>
                </a:ln>
                <a:solidFill>
                  <a:srgbClr val="002060"/>
                </a:solidFill>
                <a:effectLst>
                  <a:outerShdw dist="53882" dir="2700000" algn="ctr" rotWithShape="0">
                    <a:srgbClr val="9999FF">
                      <a:alpha val="79999"/>
                    </a:srgbClr>
                  </a:outerShdw>
                </a:effectLst>
                <a:latin typeface="Impact"/>
                <a:cs typeface="+mn-cs"/>
              </a:rPr>
              <a:t>Програма  розроблена</a:t>
            </a:r>
          </a:p>
          <a:p>
            <a:pPr>
              <a:defRPr/>
            </a:pPr>
            <a:r>
              <a:rPr lang="uk-UA" sz="1400" b="0" kern="10" dirty="0">
                <a:ln w="9525">
                  <a:solidFill>
                    <a:srgbClr val="993300"/>
                  </a:solidFill>
                  <a:round/>
                  <a:headEnd/>
                  <a:tailEnd/>
                </a:ln>
                <a:solidFill>
                  <a:srgbClr val="002060"/>
                </a:solidFill>
                <a:effectLst>
                  <a:outerShdw dist="53882" dir="2700000" algn="ctr" rotWithShape="0">
                    <a:srgbClr val="9999FF">
                      <a:alpha val="79999"/>
                    </a:srgbClr>
                  </a:outerShdw>
                </a:effectLst>
                <a:latin typeface="Impact"/>
                <a:cs typeface="+mn-cs"/>
              </a:rPr>
              <a:t> з метою встановлення</a:t>
            </a:r>
          </a:p>
          <a:p>
            <a:pPr>
              <a:defRPr/>
            </a:pPr>
            <a:r>
              <a:rPr lang="uk-UA" sz="1400" b="0" kern="10" dirty="0">
                <a:ln w="9525">
                  <a:solidFill>
                    <a:srgbClr val="993300"/>
                  </a:solidFill>
                  <a:round/>
                  <a:headEnd/>
                  <a:tailEnd/>
                </a:ln>
                <a:solidFill>
                  <a:srgbClr val="002060"/>
                </a:solidFill>
                <a:effectLst>
                  <a:outerShdw dist="53882" dir="2700000" algn="ctr" rotWithShape="0">
                    <a:srgbClr val="9999FF">
                      <a:alpha val="79999"/>
                    </a:srgbClr>
                  </a:outerShdw>
                </a:effectLst>
                <a:latin typeface="Impact"/>
                <a:cs typeface="+mn-cs"/>
              </a:rPr>
              <a:t>      пріоритетів</a:t>
            </a:r>
          </a:p>
          <a:p>
            <a:pPr>
              <a:defRPr/>
            </a:pPr>
            <a:r>
              <a:rPr lang="uk-UA" sz="1400" b="0" kern="10" dirty="0">
                <a:ln w="9525">
                  <a:solidFill>
                    <a:srgbClr val="993300"/>
                  </a:solidFill>
                  <a:round/>
                  <a:headEnd/>
                  <a:tailEnd/>
                </a:ln>
                <a:solidFill>
                  <a:srgbClr val="002060"/>
                </a:solidFill>
                <a:effectLst>
                  <a:outerShdw dist="53882" dir="2700000" algn="ctr" rotWithShape="0">
                    <a:srgbClr val="9999FF">
                      <a:alpha val="79999"/>
                    </a:srgbClr>
                  </a:outerShdw>
                </a:effectLst>
                <a:latin typeface="Impact"/>
                <a:cs typeface="+mn-cs"/>
              </a:rPr>
              <a:t> (стратегічних цілей),</a:t>
            </a:r>
          </a:p>
          <a:p>
            <a:pPr>
              <a:defRPr/>
            </a:pPr>
            <a:r>
              <a:rPr lang="uk-UA" sz="1400" b="0" kern="10" dirty="0">
                <a:ln w="9525">
                  <a:solidFill>
                    <a:srgbClr val="993300"/>
                  </a:solidFill>
                  <a:round/>
                  <a:headEnd/>
                  <a:tailEnd/>
                </a:ln>
                <a:solidFill>
                  <a:srgbClr val="002060"/>
                </a:solidFill>
                <a:effectLst>
                  <a:outerShdw dist="53882" dir="2700000" algn="ctr" rotWithShape="0">
                    <a:srgbClr val="9999FF">
                      <a:alpha val="79999"/>
                    </a:srgbClr>
                  </a:outerShdw>
                </a:effectLst>
                <a:latin typeface="Impact"/>
                <a:cs typeface="+mn-cs"/>
              </a:rPr>
              <a:t> принципів, завдань</a:t>
            </a:r>
          </a:p>
          <a:p>
            <a:pPr>
              <a:defRPr/>
            </a:pPr>
            <a:r>
              <a:rPr lang="uk-UA" sz="1400" b="0" kern="10" dirty="0">
                <a:ln w="9525">
                  <a:solidFill>
                    <a:srgbClr val="993300"/>
                  </a:solidFill>
                  <a:round/>
                  <a:headEnd/>
                  <a:tailEnd/>
                </a:ln>
                <a:solidFill>
                  <a:srgbClr val="002060"/>
                </a:solidFill>
                <a:effectLst>
                  <a:outerShdw dist="53882" dir="2700000" algn="ctr" rotWithShape="0">
                    <a:srgbClr val="9999FF">
                      <a:alpha val="79999"/>
                    </a:srgbClr>
                  </a:outerShdw>
                </a:effectLst>
                <a:latin typeface="Impact"/>
                <a:cs typeface="+mn-cs"/>
              </a:rPr>
              <a:t>і механізмів розвитку</a:t>
            </a:r>
            <a:r>
              <a:rPr lang="uk-UA" sz="1400" b="0" kern="10" dirty="0">
                <a:ln w="9525">
                  <a:solidFill>
                    <a:srgbClr val="993300"/>
                  </a:solidFill>
                  <a:round/>
                  <a:headEnd/>
                  <a:tailEnd/>
                </a:ln>
                <a:solidFill>
                  <a:srgbClr val="00B0F0"/>
                </a:solidFill>
                <a:effectLst>
                  <a:outerShdw dist="53882" dir="2700000" algn="ctr" rotWithShape="0">
                    <a:srgbClr val="9999FF">
                      <a:alpha val="79999"/>
                    </a:srgbClr>
                  </a:outerShdw>
                </a:effectLst>
                <a:latin typeface="Impact"/>
                <a:cs typeface="+mn-cs"/>
              </a:rPr>
              <a:t> </a:t>
            </a:r>
          </a:p>
        </p:txBody>
      </p:sp>
      <p:sp>
        <p:nvSpPr>
          <p:cNvPr id="2" name="Номер слайда 6"/>
          <p:cNvSpPr>
            <a:spLocks noGrp="1"/>
          </p:cNvSpPr>
          <p:nvPr>
            <p:ph type="sldNum" sz="quarter" idx="12"/>
          </p:nvPr>
        </p:nvSpPr>
        <p:spPr>
          <a:noFill/>
        </p:spPr>
        <p:txBody>
          <a:bodyPr/>
          <a:lstStyle/>
          <a:p>
            <a:fld id="{F14BD170-9756-458D-B808-9837A027BFE7}" type="slidenum">
              <a:rPr lang="ru-RU" smtClean="0">
                <a:latin typeface="Arial" pitchFamily="34" charset="0"/>
              </a:rPr>
              <a:pPr/>
              <a:t>3</a:t>
            </a:fld>
            <a:endParaRPr lang="ru-RU" smtClean="0">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979613" y="188913"/>
            <a:ext cx="6707187" cy="719137"/>
          </a:xfrm>
        </p:spPr>
        <p:txBody>
          <a:bodyPr/>
          <a:lstStyle/>
          <a:p>
            <a:r>
              <a:rPr lang="uk-UA" b="1" smtClean="0"/>
              <a:t>Приіорітети </a:t>
            </a:r>
            <a:endParaRPr lang="ru-RU" b="1" smtClean="0"/>
          </a:p>
        </p:txBody>
      </p:sp>
      <p:sp>
        <p:nvSpPr>
          <p:cNvPr id="136195" name="Rectangle 3"/>
          <p:cNvSpPr>
            <a:spLocks noGrp="1" noChangeArrowheads="1"/>
          </p:cNvSpPr>
          <p:nvPr>
            <p:ph type="body" idx="1"/>
          </p:nvPr>
        </p:nvSpPr>
        <p:spPr>
          <a:xfrm>
            <a:off x="2051050" y="836613"/>
            <a:ext cx="6913563" cy="5832475"/>
          </a:xfrm>
        </p:spPr>
        <p:txBody>
          <a:bodyPr/>
          <a:lstStyle/>
          <a:p>
            <a:pPr>
              <a:buFontTx/>
              <a:buNone/>
            </a:pPr>
            <a:endParaRPr lang="uk-UA" sz="2800" smtClean="0"/>
          </a:p>
          <a:p>
            <a:pPr lvl="1" algn="just"/>
            <a:r>
              <a:rPr lang="uk-UA" sz="2400" smtClean="0"/>
              <a:t>впровадження в навчально-виховний процес системи заходів спрямованих на виховання та формування особистості на основі норм соціальної поведінки;</a:t>
            </a:r>
          </a:p>
          <a:p>
            <a:pPr lvl="1" algn="just">
              <a:buFontTx/>
              <a:buNone/>
            </a:pPr>
            <a:endParaRPr lang="uk-UA" sz="2400" smtClean="0"/>
          </a:p>
          <a:p>
            <a:pPr lvl="1" algn="just"/>
            <a:r>
              <a:rPr lang="uk-UA" sz="2400" smtClean="0"/>
              <a:t>створення умов для розвитку становлення та прояви творчої активності особистості учня;</a:t>
            </a:r>
          </a:p>
          <a:p>
            <a:pPr lvl="1" algn="just">
              <a:buFontTx/>
              <a:buNone/>
            </a:pPr>
            <a:endParaRPr lang="uk-UA" sz="2400" smtClean="0"/>
          </a:p>
          <a:p>
            <a:pPr lvl="1" algn="just"/>
            <a:r>
              <a:rPr lang="uk-UA" sz="2400" smtClean="0"/>
              <a:t>організація пошукової та дослідницької діяльності учнів з історії рідного краю</a:t>
            </a:r>
            <a:endParaRPr lang="ru-RU" sz="2400" smtClean="0"/>
          </a:p>
        </p:txBody>
      </p:sp>
      <p:pic>
        <p:nvPicPr>
          <p:cNvPr id="136196"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uk-UA" smtClean="0"/>
              <a:t>Шляхи реалізації</a:t>
            </a:r>
            <a:endParaRPr lang="ru-RU" smtClean="0"/>
          </a:p>
        </p:txBody>
      </p:sp>
      <p:graphicFrame>
        <p:nvGraphicFramePr>
          <p:cNvPr id="132230" name="Group 134"/>
          <p:cNvGraphicFramePr>
            <a:graphicFrameLocks noGrp="1"/>
          </p:cNvGraphicFramePr>
          <p:nvPr>
            <p:ph type="tbl" idx="1"/>
          </p:nvPr>
        </p:nvGraphicFramePr>
        <p:xfrm>
          <a:off x="179388" y="1052513"/>
          <a:ext cx="8507412" cy="5616576"/>
        </p:xfrm>
        <a:graphic>
          <a:graphicData uri="http://schemas.openxmlformats.org/drawingml/2006/table">
            <a:tbl>
              <a:tblPr/>
              <a:tblGrid>
                <a:gridCol w="438150"/>
                <a:gridCol w="3382958"/>
                <a:gridCol w="2298704"/>
                <a:gridCol w="1081088"/>
                <a:gridCol w="1306512"/>
              </a:tblGrid>
              <a:tr h="95091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 з/п</a:t>
                      </a:r>
                      <a:endParaRPr kumimoji="0" lang="uk-UA" sz="14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Зміст роботи</a:t>
                      </a:r>
                      <a:endParaRPr kumimoji="0" lang="uk-UA" sz="14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Очікувані результати</a:t>
                      </a:r>
                      <a:endParaRPr kumimoji="0" lang="uk-UA" sz="14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Термін </a:t>
                      </a:r>
                      <a:endParaRPr kumimoji="0" lang="ru-RU" sz="14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виконання</a:t>
                      </a:r>
                      <a:endParaRPr kumimoji="0" lang="uk-UA" sz="1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Відповідальні</a:t>
                      </a:r>
                      <a:endParaRPr kumimoji="0" lang="uk-UA" sz="14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4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1</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Продовжити роботу пошукової групи </a:t>
                      </a:r>
                      <a:r>
                        <a:rPr kumimoji="0" lang="uk-UA" sz="1600" b="0" i="0" u="none" strike="noStrike" cap="none" normalizeH="0" baseline="0" smtClean="0">
                          <a:ln>
                            <a:noFill/>
                          </a:ln>
                          <a:solidFill>
                            <a:schemeClr val="tx1"/>
                          </a:solidFill>
                          <a:effectLst/>
                          <a:latin typeface="Arial"/>
                          <a:cs typeface="Times New Roman" pitchFamily="18" charset="0"/>
                        </a:rPr>
                        <a:t>«</a:t>
                      </a: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Пошук</a:t>
                      </a:r>
                      <a:r>
                        <a:rPr kumimoji="0" lang="uk-UA" sz="1600" b="0" i="0" u="none" strike="noStrike" cap="none" normalizeH="0" baseline="0" smtClean="0">
                          <a:ln>
                            <a:noFill/>
                          </a:ln>
                          <a:solidFill>
                            <a:schemeClr val="tx1"/>
                          </a:solidFill>
                          <a:effectLst/>
                          <a:latin typeface="Arial"/>
                          <a:cs typeface="Times New Roman" pitchFamily="18" charset="0"/>
                        </a:rPr>
                        <a:t>»</a:t>
                      </a: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uk-UA"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Підготовка наочного матеріалу військово-патріотичного характеру </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err="1" smtClean="0">
                          <a:ln>
                            <a:noFill/>
                          </a:ln>
                          <a:solidFill>
                            <a:schemeClr val="tx1"/>
                          </a:solidFill>
                          <a:effectLst/>
                          <a:latin typeface="Times New Roman" pitchFamily="18" charset="0"/>
                          <a:ea typeface="MyriadPro-Cond" charset="-128"/>
                          <a:cs typeface="Times New Roman" pitchFamily="18" charset="0"/>
                        </a:rPr>
                        <a:t>Стсоєва</a:t>
                      </a: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 Т.Г.</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1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2</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Продовжити вивчення військової історії рідного краю.</a:t>
                      </a:r>
                      <a:endParaRPr kumimoji="0" lang="uk-UA"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Збереження вікових духовних цінностей</a:t>
                      </a:r>
                      <a:endParaRPr kumimoji="0" lang="uk-UA" sz="16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Вчителі історії</a:t>
                      </a:r>
                      <a:endParaRPr kumimoji="0" lang="uk-UA" sz="16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9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3</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Підготовка до патріотичної гри  </a:t>
                      </a:r>
                      <a:r>
                        <a:rPr kumimoji="0" lang="uk-UA" sz="1600" b="0" i="0" u="none" strike="noStrike" cap="none" normalizeH="0" baseline="0" dirty="0" err="1" smtClean="0">
                          <a:ln>
                            <a:noFill/>
                          </a:ln>
                          <a:solidFill>
                            <a:schemeClr val="tx1"/>
                          </a:solidFill>
                          <a:effectLst/>
                          <a:latin typeface="Times New Roman" pitchFamily="18" charset="0"/>
                          <a:cs typeface="Times New Roman" pitchFamily="18" charset="0"/>
                        </a:rPr>
                        <a:t>Сокіл”</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Джура)</a:t>
                      </a:r>
                      <a:endParaRPr kumimoji="0" lang="uk-UA"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Участь у змаганнях</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err="1" smtClean="0">
                          <a:ln>
                            <a:noFill/>
                          </a:ln>
                          <a:solidFill>
                            <a:schemeClr val="tx1"/>
                          </a:solidFill>
                          <a:effectLst/>
                          <a:latin typeface="Times New Roman" pitchFamily="18" charset="0"/>
                          <a:ea typeface="MyriadPro-Cond" charset="-128"/>
                          <a:cs typeface="Times New Roman" pitchFamily="18" charset="0"/>
                        </a:rPr>
                        <a:t>Ревута</a:t>
                      </a: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 А.В.</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ChangeArrowheads="1"/>
          </p:cNvSpPr>
          <p:nvPr>
            <p:ph type="title"/>
          </p:nvPr>
        </p:nvSpPr>
        <p:spPr/>
        <p:txBody>
          <a:bodyPr/>
          <a:lstStyle/>
          <a:p>
            <a:r>
              <a:rPr lang="uk-UA" smtClean="0"/>
              <a:t>Шляхи реалізації</a:t>
            </a:r>
            <a:endParaRPr lang="ru-RU" smtClean="0"/>
          </a:p>
        </p:txBody>
      </p:sp>
      <p:graphicFrame>
        <p:nvGraphicFramePr>
          <p:cNvPr id="131396" name="Group 324"/>
          <p:cNvGraphicFramePr>
            <a:graphicFrameLocks noGrp="1"/>
          </p:cNvGraphicFramePr>
          <p:nvPr>
            <p:ph type="tbl" idx="1"/>
          </p:nvPr>
        </p:nvGraphicFramePr>
        <p:xfrm>
          <a:off x="457200" y="1052513"/>
          <a:ext cx="8229600" cy="5805489"/>
        </p:xfrm>
        <a:graphic>
          <a:graphicData uri="http://schemas.openxmlformats.org/drawingml/2006/table">
            <a:tbl>
              <a:tblPr/>
              <a:tblGrid>
                <a:gridCol w="423863"/>
                <a:gridCol w="3382962"/>
                <a:gridCol w="2112963"/>
                <a:gridCol w="1003300"/>
                <a:gridCol w="1306512"/>
              </a:tblGrid>
              <a:tr h="7127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 з/п</a:t>
                      </a:r>
                      <a:endParaRPr kumimoji="0" lang="uk-UA" sz="18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Зміст роботи</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Очікувані результати</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Термін </a:t>
                      </a:r>
                      <a:endParaRPr kumimoji="0" lang="ru-RU" sz="10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виконання</a:t>
                      </a:r>
                      <a:endParaRPr kumimoji="0" lang="uk-UA"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Відповідальні</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0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4</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Проведення:</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уроків Мужності;</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літературних конкурсів;</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зустрічей Пам</a:t>
                      </a:r>
                      <a:r>
                        <a:rPr kumimoji="0" lang="uk-UA" sz="1600" b="0" i="0" u="none" strike="noStrike" cap="none" normalizeH="0" baseline="0" dirty="0" smtClean="0">
                          <a:ln>
                            <a:noFill/>
                          </a:ln>
                          <a:solidFill>
                            <a:schemeClr val="tx1"/>
                          </a:solidFill>
                          <a:effectLst/>
                          <a:latin typeface="Arial"/>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яті та жалоби;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екскурсій до пам</a:t>
                      </a:r>
                      <a:r>
                        <a:rPr kumimoji="0" lang="uk-UA" sz="1600" b="0" i="0" u="none" strike="noStrike" cap="none" normalizeH="0" baseline="0" dirty="0" smtClean="0">
                          <a:ln>
                            <a:noFill/>
                          </a:ln>
                          <a:solidFill>
                            <a:schemeClr val="tx1"/>
                          </a:solidFill>
                          <a:effectLst/>
                          <a:latin typeface="Arial"/>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ятних місць;</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акції </a:t>
                      </a:r>
                      <a:r>
                        <a:rPr kumimoji="0" lang="uk-UA" sz="1600" b="0" i="0" u="none" strike="noStrike" cap="none" normalizeH="0" baseline="0" dirty="0" smtClean="0">
                          <a:ln>
                            <a:noFill/>
                          </a:ln>
                          <a:solidFill>
                            <a:schemeClr val="tx1"/>
                          </a:solidFill>
                          <a:effectLst/>
                          <a:latin typeface="Arial"/>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Ветеран живе рядом</a:t>
                      </a:r>
                      <a:r>
                        <a:rPr kumimoji="0" lang="uk-UA" sz="1600" b="0" i="0" u="none" strike="noStrike" cap="none" normalizeH="0" baseline="0" dirty="0" smtClean="0">
                          <a:ln>
                            <a:noFill/>
                          </a:ln>
                          <a:solidFill>
                            <a:schemeClr val="tx1"/>
                          </a:solidFill>
                          <a:effectLst/>
                          <a:latin typeface="Arial"/>
                          <a:cs typeface="Times New Roman" pitchFamily="18" charset="0"/>
                        </a:rPr>
                        <a:t>»</a:t>
                      </a:r>
                      <a:endParaRPr kumimoji="0" lang="uk-UA"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Розвиток творчих здібностей учнів Виховання учнів в дусі національної самосвідомості, любові до Батьківщини.  Виявлення доброти, милосердя, людяності, співчуття до людської долі</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Адміністрація, класні керівники</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0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5</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Показ театральних постанов, поздоровлення ветеранів, інтернаціоналістів, учасників АТО</a:t>
                      </a:r>
                      <a:endParaRPr kumimoji="0" lang="uk-UA"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Класні керівники</a:t>
                      </a:r>
                      <a:endParaRPr kumimoji="0" lang="uk-UA" sz="16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1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6</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Співпраця з художнім та краєзнавчим музеями </a:t>
                      </a:r>
                      <a:r>
                        <a:rPr kumimoji="0" lang="uk-UA" sz="1600" b="0" i="0" u="none" strike="noStrike" cap="none" normalizeH="0" baseline="0" dirty="0" err="1" smtClean="0">
                          <a:ln>
                            <a:noFill/>
                          </a:ln>
                          <a:solidFill>
                            <a:schemeClr val="tx1"/>
                          </a:solidFill>
                          <a:effectLst/>
                          <a:latin typeface="Times New Roman" pitchFamily="18" charset="0"/>
                          <a:cs typeface="Times New Roman" pitchFamily="18" charset="0"/>
                        </a:rPr>
                        <a:t>Дніпрпетровщини</a:t>
                      </a:r>
                      <a:endParaRPr kumimoji="0" lang="uk-UA"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Формування в учнів життєвих цінностей: поваги до історичних, культурних і духовних надбань рідного краю, до праці, до мистецтва</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Адміністрація</a:t>
                      </a:r>
                      <a:endParaRPr kumimoji="0" lang="uk-UA" sz="16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a:xfrm>
            <a:off x="457200" y="274638"/>
            <a:ext cx="8229600" cy="777875"/>
          </a:xfrm>
        </p:spPr>
        <p:txBody>
          <a:bodyPr/>
          <a:lstStyle/>
          <a:p>
            <a:r>
              <a:rPr lang="uk-UA" smtClean="0"/>
              <a:t>Шляхи реалізації</a:t>
            </a:r>
            <a:endParaRPr lang="ru-RU" smtClean="0"/>
          </a:p>
        </p:txBody>
      </p:sp>
      <p:graphicFrame>
        <p:nvGraphicFramePr>
          <p:cNvPr id="130382" name="Group 334"/>
          <p:cNvGraphicFramePr>
            <a:graphicFrameLocks noGrp="1"/>
          </p:cNvGraphicFramePr>
          <p:nvPr>
            <p:ph type="tbl" idx="1"/>
          </p:nvPr>
        </p:nvGraphicFramePr>
        <p:xfrm>
          <a:off x="457200" y="981075"/>
          <a:ext cx="8362950" cy="5876925"/>
        </p:xfrm>
        <a:graphic>
          <a:graphicData uri="http://schemas.openxmlformats.org/drawingml/2006/table">
            <a:tbl>
              <a:tblPr/>
              <a:tblGrid>
                <a:gridCol w="423863"/>
                <a:gridCol w="3382962"/>
                <a:gridCol w="2112963"/>
                <a:gridCol w="1003300"/>
                <a:gridCol w="1439862"/>
              </a:tblGrid>
              <a:tr h="66992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 з/п</a:t>
                      </a:r>
                      <a:endParaRPr kumimoji="0" lang="uk-UA" sz="18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Зміст роботи</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Очікувані результати</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Термін </a:t>
                      </a:r>
                      <a:endParaRPr kumimoji="0" lang="ru-RU" sz="10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виконання</a:t>
                      </a:r>
                      <a:endParaRPr kumimoji="0" lang="uk-UA"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Відповідальні</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6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7</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Створення куточку </a:t>
                      </a:r>
                      <a:r>
                        <a:rPr kumimoji="0" lang="uk-UA" sz="1600" b="0" i="0" u="none" strike="noStrike" cap="none" normalizeH="0" baseline="0" dirty="0" smtClean="0">
                          <a:ln>
                            <a:noFill/>
                          </a:ln>
                          <a:solidFill>
                            <a:schemeClr val="tx1"/>
                          </a:solidFill>
                          <a:effectLst/>
                          <a:latin typeface="Arial"/>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Повертайтесь живими</a:t>
                      </a:r>
                      <a:r>
                        <a:rPr kumimoji="0" lang="uk-UA" sz="1600" b="0" i="0" u="none" strike="noStrike" cap="none" normalizeH="0" baseline="0" dirty="0" smtClean="0">
                          <a:ln>
                            <a:noFill/>
                          </a:ln>
                          <a:solidFill>
                            <a:schemeClr val="tx1"/>
                          </a:solidFill>
                          <a:effectLst/>
                          <a:latin typeface="Arial"/>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проведення тематичних екскурсії для учнів, батьків, працівників школи, громадськості</a:t>
                      </a:r>
                      <a:endParaRPr kumimoji="0" lang="uk-UA"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Сисоєва Т.Г..</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err="1" smtClean="0">
                          <a:ln>
                            <a:noFill/>
                          </a:ln>
                          <a:solidFill>
                            <a:schemeClr val="tx1"/>
                          </a:solidFill>
                          <a:effectLst/>
                          <a:latin typeface="Times New Roman" pitchFamily="18" charset="0"/>
                          <a:ea typeface="MyriadPro-Cond" charset="-128"/>
                          <a:cs typeface="Times New Roman" pitchFamily="18" charset="0"/>
                        </a:rPr>
                        <a:t>Феленко</a:t>
                      </a: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 Н.О.</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8</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Випуск шкільної газети </a:t>
                      </a:r>
                      <a:r>
                        <a:rPr kumimoji="0" lang="uk-UA" sz="1600" b="0" i="0" u="none" strike="noStrike" cap="none" normalizeH="0" baseline="0" dirty="0" smtClean="0">
                          <a:ln>
                            <a:noFill/>
                          </a:ln>
                          <a:solidFill>
                            <a:schemeClr val="tx1"/>
                          </a:solidFill>
                          <a:effectLst/>
                          <a:latin typeface="Arial"/>
                          <a:cs typeface="Times New Roman" pitchFamily="18" charset="0"/>
                        </a:rPr>
                        <a:t>,</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співпраця зі ЗМІ</a:t>
                      </a:r>
                      <a:endParaRPr kumimoji="0" lang="uk-UA"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Підвищення іміджу школи</a:t>
                      </a:r>
                      <a:endParaRPr kumimoji="0" lang="uk-UA" sz="16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Сисоєва Т.Г.</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8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9</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Приймати участь у шкільних, районних, обласних олімпіадах, МАН, турнірах, конкурсах,  Міжнародному конкурсі знавців української мови імені Петра </a:t>
                      </a:r>
                      <a:r>
                        <a:rPr kumimoji="0" lang="uk-UA" sz="1600" b="0" i="0" u="none" strike="noStrike" cap="none" normalizeH="0" baseline="0" dirty="0" err="1" smtClean="0">
                          <a:ln>
                            <a:noFill/>
                          </a:ln>
                          <a:solidFill>
                            <a:schemeClr val="tx1"/>
                          </a:solidFill>
                          <a:effectLst/>
                          <a:latin typeface="Times New Roman" pitchFamily="18" charset="0"/>
                          <a:cs typeface="Times New Roman" pitchFamily="18" charset="0"/>
                        </a:rPr>
                        <a:t>Яцика</a:t>
                      </a:r>
                      <a:r>
                        <a:rPr kumimoji="0" lang="uk-UA" sz="1600" b="0" i="0" u="none" strike="noStrike" cap="none" normalizeH="0" baseline="0" dirty="0" smtClean="0">
                          <a:ln>
                            <a:noFill/>
                          </a:ln>
                          <a:solidFill>
                            <a:schemeClr val="tx1"/>
                          </a:solidFill>
                          <a:effectLst/>
                          <a:latin typeface="Times New Roman" pitchFamily="18" charset="0"/>
                          <a:cs typeface="Times New Roman" pitchFamily="18" charset="0"/>
                        </a:rPr>
                        <a:t>, Тараса Шевченка</a:t>
                      </a:r>
                      <a:endParaRPr kumimoji="0" lang="uk-UA"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Виховання учнів в дусі національної самосвідомості, любові до Батьківщини, рідної мови. Створення методичних папок з військово-патріотичного та правового виховання</a:t>
                      </a:r>
                      <a:endParaRPr kumimoji="0" lang="uk-UA" sz="16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6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Вчителі - предметники</a:t>
                      </a:r>
                      <a:endParaRPr kumimoji="0" lang="uk-UA" sz="16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457200" y="274638"/>
            <a:ext cx="8229600" cy="777875"/>
          </a:xfrm>
        </p:spPr>
        <p:txBody>
          <a:bodyPr/>
          <a:lstStyle/>
          <a:p>
            <a:r>
              <a:rPr lang="uk-UA" smtClean="0"/>
              <a:t>Шляхи реалізації</a:t>
            </a:r>
            <a:endParaRPr lang="ru-RU" smtClean="0"/>
          </a:p>
        </p:txBody>
      </p:sp>
      <p:graphicFrame>
        <p:nvGraphicFramePr>
          <p:cNvPr id="129522" name="Group 498"/>
          <p:cNvGraphicFramePr>
            <a:graphicFrameLocks noGrp="1"/>
          </p:cNvGraphicFramePr>
          <p:nvPr>
            <p:ph type="tbl" idx="1"/>
          </p:nvPr>
        </p:nvGraphicFramePr>
        <p:xfrm>
          <a:off x="457200" y="981075"/>
          <a:ext cx="8229600" cy="5852160"/>
        </p:xfrm>
        <a:graphic>
          <a:graphicData uri="http://schemas.openxmlformats.org/drawingml/2006/table">
            <a:tbl>
              <a:tblPr/>
              <a:tblGrid>
                <a:gridCol w="423863"/>
                <a:gridCol w="3382962"/>
                <a:gridCol w="2112963"/>
                <a:gridCol w="1003300"/>
                <a:gridCol w="1306512"/>
              </a:tblGrid>
              <a:tr h="4079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 з/п</a:t>
                      </a:r>
                      <a:endParaRPr kumimoji="0" lang="uk-UA" sz="18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Зміст роботи</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Очікувані результати</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Термін </a:t>
                      </a:r>
                      <a:endParaRPr kumimoji="0" lang="ru-RU" sz="10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виконання</a:t>
                      </a:r>
                      <a:endParaRPr kumimoji="0" lang="uk-UA"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2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Відповідальні</a:t>
                      </a:r>
                      <a:endParaRPr kumimoji="0" lang="uk-UA" sz="18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477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10</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Вивчення педагогами та учнями нормативно-правових документів про права та обов</a:t>
                      </a:r>
                      <a:r>
                        <a:rPr kumimoji="0" lang="uk-UA" sz="1500" b="0" i="0" u="none" strike="noStrike" cap="none" normalizeH="0" baseline="0" smtClean="0">
                          <a:ln>
                            <a:noFill/>
                          </a:ln>
                          <a:solidFill>
                            <a:schemeClr val="tx1"/>
                          </a:solidFill>
                          <a:effectLst/>
                          <a:latin typeface="Arial"/>
                          <a:cs typeface="Times New Roman" pitchFamily="18" charset="0"/>
                        </a:rPr>
                        <a:t>’</a:t>
                      </a: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язки громадян (Декларація про права людини, конвенції про права  дитини)</a:t>
                      </a:r>
                      <a:endParaRPr kumimoji="0" lang="uk-UA"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Підвищення правової культури серед вчителів, батьків та учнів</a:t>
                      </a:r>
                      <a:endParaRPr kumimoji="0" lang="uk-UA" sz="15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5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Адміністрація</a:t>
                      </a:r>
                      <a:endParaRPr kumimoji="0" lang="uk-UA" sz="15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11</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Оформлення стендів та куточку з правового виховання</a:t>
                      </a:r>
                      <a:endParaRPr kumimoji="0" lang="uk-UA"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2015-2018</a:t>
                      </a:r>
                      <a:endParaRPr kumimoji="0" lang="uk-UA" sz="15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Страшко О.І.</a:t>
                      </a:r>
                      <a:endParaRPr kumimoji="0" lang="uk-UA" sz="15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3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12</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Проведення:</a:t>
                      </a:r>
                      <a:endParaRPr kumimoji="0" lang="ru-RU" sz="1500" b="0" i="0" u="none" strike="noStrike" cap="none" normalizeH="0" baseline="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Times New Roman" pitchFamily="18" charset="0"/>
                        <a:buChar char="-"/>
                        <a:tabLst>
                          <a:tab pos="914400" algn="l"/>
                        </a:tabLst>
                      </a:pP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Семінарів для вчителів з правової тематики;</a:t>
                      </a:r>
                      <a:endParaRPr kumimoji="0" lang="ru-RU" sz="1500" b="0" i="0" u="none" strike="noStrike" cap="none" normalizeH="0" baseline="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Times New Roman" pitchFamily="18" charset="0"/>
                        <a:buChar char="-"/>
                        <a:tabLst>
                          <a:tab pos="914400" algn="l"/>
                        </a:tabLst>
                      </a:pP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батьківських зборів;</a:t>
                      </a:r>
                      <a:endParaRPr kumimoji="0" lang="ru-RU" sz="1500" b="0" i="0" u="none" strike="noStrike" cap="none" normalizeH="0" baseline="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Times New Roman" pitchFamily="18" charset="0"/>
                        <a:buChar char="-"/>
                        <a:tabLst>
                          <a:tab pos="914400" algn="l"/>
                        </a:tabLst>
                      </a:pP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класних годин;</a:t>
                      </a:r>
                      <a:endParaRPr kumimoji="0" lang="ru-RU" sz="1500" b="0" i="0" u="none" strike="noStrike" cap="none" normalizeH="0" baseline="0" smtClean="0">
                        <a:ln>
                          <a:noFill/>
                        </a:ln>
                        <a:solidFill>
                          <a:schemeClr val="tx1"/>
                        </a:solidFill>
                        <a:effectLst/>
                        <a:latin typeface="Times New Roman" pitchFamily="18" charset="0"/>
                        <a:cs typeface="Times New Roman" pitchFamily="18" charset="0"/>
                      </a:endParaRPr>
                    </a:p>
                    <a:p>
                      <a:pPr marL="457200" marR="0" lvl="1" indent="0" algn="just" defTabSz="914400" rtl="0" eaLnBrk="0" fontAlgn="base" latinLnBrk="0" hangingPunct="0">
                        <a:lnSpc>
                          <a:spcPct val="100000"/>
                        </a:lnSpc>
                        <a:spcBef>
                          <a:spcPct val="0"/>
                        </a:spcBef>
                        <a:spcAft>
                          <a:spcPct val="0"/>
                        </a:spcAft>
                        <a:buClrTx/>
                        <a:buSzTx/>
                        <a:buFont typeface="Times New Roman" pitchFamily="18" charset="0"/>
                        <a:buChar char="-"/>
                        <a:tabLst>
                          <a:tab pos="914400" algn="l"/>
                        </a:tabLst>
                      </a:pP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позакласних заходів;</a:t>
                      </a:r>
                      <a:endParaRPr kumimoji="0" lang="uk-UA"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2015-2016</a:t>
                      </a:r>
                      <a:endParaRPr kumimoji="0" lang="uk-UA" sz="15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Адміністрація, класні керівники</a:t>
                      </a:r>
                      <a:endParaRPr kumimoji="0" lang="uk-UA" sz="15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62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0" i="0" u="none" strike="noStrike" cap="none" normalizeH="0" baseline="0" smtClean="0">
                          <a:ln>
                            <a:noFill/>
                          </a:ln>
                          <a:solidFill>
                            <a:schemeClr val="tx1"/>
                          </a:solidFill>
                          <a:effectLst/>
                          <a:latin typeface="Arial" pitchFamily="34" charset="0"/>
                        </a:rPr>
                        <a:t>13</a:t>
                      </a:r>
                      <a:endParaRPr kumimoji="0" lang="ru-RU" sz="1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dirty="0" smtClean="0">
                          <a:ln>
                            <a:noFill/>
                          </a:ln>
                          <a:solidFill>
                            <a:schemeClr val="tx1"/>
                          </a:solidFill>
                          <a:effectLst/>
                          <a:latin typeface="Times New Roman" pitchFamily="18" charset="0"/>
                          <a:cs typeface="Times New Roman" pitchFamily="18" charset="0"/>
                        </a:rPr>
                        <a:t>Проведення зустрічей з представниками кримінальної міліції, службою у справах неповнолітніх, лікарем </a:t>
                      </a:r>
                      <a:r>
                        <a:rPr kumimoji="0" lang="uk-UA" sz="1500" b="0" i="0" u="none" strike="noStrike" cap="none" normalizeH="0" baseline="0" dirty="0" smtClean="0">
                          <a:ln>
                            <a:noFill/>
                          </a:ln>
                          <a:solidFill>
                            <a:schemeClr val="tx1"/>
                          </a:solidFill>
                          <a:effectLst/>
                          <a:latin typeface="Arial"/>
                          <a:cs typeface="Times New Roman" pitchFamily="18" charset="0"/>
                        </a:rPr>
                        <a:t>–</a:t>
                      </a:r>
                      <a:r>
                        <a:rPr kumimoji="0" lang="uk-UA" sz="1500" b="0" i="0" u="none" strike="noStrike" cap="none" normalizeH="0" baseline="0" dirty="0" smtClean="0">
                          <a:ln>
                            <a:noFill/>
                          </a:ln>
                          <a:solidFill>
                            <a:schemeClr val="tx1"/>
                          </a:solidFill>
                          <a:effectLst/>
                          <a:latin typeface="Times New Roman" pitchFamily="18" charset="0"/>
                          <a:cs typeface="Times New Roman" pitchFamily="18" charset="0"/>
                        </a:rPr>
                        <a:t> наркологом.</a:t>
                      </a:r>
                      <a:endParaRPr kumimoji="0" lang="uk-UA" sz="15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smtClean="0">
                          <a:ln>
                            <a:noFill/>
                          </a:ln>
                          <a:solidFill>
                            <a:schemeClr val="tx1"/>
                          </a:solidFill>
                          <a:effectLst/>
                          <a:latin typeface="Times New Roman" pitchFamily="18" charset="0"/>
                          <a:cs typeface="Times New Roman" pitchFamily="18" charset="0"/>
                        </a:rPr>
                        <a:t>Попередження правопорушень і злочинів серед неповнолітніх, запобігання дитячій бездоглядності</a:t>
                      </a:r>
                      <a:r>
                        <a:rPr kumimoji="0" lang="uk-UA" sz="15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 впливу алкоголю, тютюнопаління та наркоманії</a:t>
                      </a:r>
                      <a:endParaRPr kumimoji="0" lang="uk-UA" sz="15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dirty="0" smtClean="0">
                          <a:ln>
                            <a:noFill/>
                          </a:ln>
                          <a:solidFill>
                            <a:schemeClr val="tx1"/>
                          </a:solidFill>
                          <a:effectLst/>
                          <a:latin typeface="Times New Roman" pitchFamily="18" charset="0"/>
                          <a:ea typeface="MyriadPro-Cond" charset="-128"/>
                          <a:cs typeface="Times New Roman" pitchFamily="18" charset="0"/>
                        </a:rPr>
                        <a:t>2015-2020</a:t>
                      </a:r>
                      <a:endParaRPr kumimoji="0" lang="uk-UA" sz="1500" b="0" i="0" u="none" strike="noStrike" cap="none" normalizeH="0" baseline="0" dirty="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sz="1500" b="0" i="0" u="none" strike="noStrike" cap="none" normalizeH="0" baseline="0" smtClean="0">
                          <a:ln>
                            <a:noFill/>
                          </a:ln>
                          <a:solidFill>
                            <a:schemeClr val="tx1"/>
                          </a:solidFill>
                          <a:effectLst/>
                          <a:latin typeface="Times New Roman" pitchFamily="18" charset="0"/>
                          <a:ea typeface="MyriadPro-Cond" charset="-128"/>
                          <a:cs typeface="Times New Roman" pitchFamily="18" charset="0"/>
                        </a:rPr>
                        <a:t>Адміністрація</a:t>
                      </a:r>
                      <a:endParaRPr kumimoji="0" lang="uk-UA" sz="1500" b="0" i="0" u="none" strike="noStrike" cap="none" normalizeH="0" baseline="0" smtClean="0">
                        <a:ln>
                          <a:noFill/>
                        </a:ln>
                        <a:solidFill>
                          <a:schemeClr val="tx1"/>
                        </a:solidFill>
                        <a:effectLst/>
                        <a:latin typeface="Arial" pitchFamily="34" charset="0"/>
                        <a:ea typeface="MyriadPro-Cond"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979613" y="274638"/>
            <a:ext cx="6707187" cy="1143000"/>
          </a:xfrm>
        </p:spPr>
        <p:txBody>
          <a:bodyPr/>
          <a:lstStyle/>
          <a:p>
            <a:r>
              <a:rPr lang="uk-UA" sz="3600" b="1" smtClean="0"/>
              <a:t>Можливий ризик, пов’язаний  з реалізацією програми розвитку</a:t>
            </a:r>
            <a:endParaRPr lang="ru-RU" sz="3600" b="1" smtClean="0"/>
          </a:p>
        </p:txBody>
      </p:sp>
      <p:sp>
        <p:nvSpPr>
          <p:cNvPr id="123907" name="Rectangle 3"/>
          <p:cNvSpPr>
            <a:spLocks noGrp="1" noChangeArrowheads="1"/>
          </p:cNvSpPr>
          <p:nvPr>
            <p:ph type="body" idx="1"/>
          </p:nvPr>
        </p:nvSpPr>
        <p:spPr>
          <a:xfrm>
            <a:off x="2051050" y="1600200"/>
            <a:ext cx="6635750" cy="4924425"/>
          </a:xfrm>
        </p:spPr>
        <p:txBody>
          <a:bodyPr/>
          <a:lstStyle/>
          <a:p>
            <a:pPr>
              <a:lnSpc>
                <a:spcPct val="90000"/>
              </a:lnSpc>
              <a:buFontTx/>
              <a:buNone/>
            </a:pPr>
            <a:endParaRPr lang="uk-UA" sz="2400" smtClean="0"/>
          </a:p>
          <a:p>
            <a:pPr lvl="1">
              <a:lnSpc>
                <a:spcPct val="90000"/>
              </a:lnSpc>
            </a:pPr>
            <a:r>
              <a:rPr lang="uk-UA" sz="2000" smtClean="0"/>
              <a:t>недостатність виділених та залучених коштів для реалізації основних напрямків програми розвитку;</a:t>
            </a:r>
          </a:p>
          <a:p>
            <a:pPr lvl="1">
              <a:lnSpc>
                <a:spcPct val="90000"/>
              </a:lnSpc>
              <a:buFontTx/>
              <a:buNone/>
            </a:pPr>
            <a:endParaRPr lang="uk-UA" sz="2000" smtClean="0"/>
          </a:p>
          <a:p>
            <a:pPr lvl="1">
              <a:lnSpc>
                <a:spcPct val="90000"/>
              </a:lnSpc>
            </a:pPr>
            <a:r>
              <a:rPr lang="uk-UA" sz="2000" smtClean="0"/>
              <a:t>зниження мотивації педагогів, батьків, учнів щодо заходів з реалізації основних напрямків програми розвитку;</a:t>
            </a:r>
          </a:p>
          <a:p>
            <a:pPr lvl="1">
              <a:lnSpc>
                <a:spcPct val="90000"/>
              </a:lnSpc>
              <a:buFontTx/>
              <a:buNone/>
            </a:pPr>
            <a:endParaRPr lang="uk-UA" sz="2000" smtClean="0"/>
          </a:p>
          <a:p>
            <a:pPr lvl="1">
              <a:lnSpc>
                <a:spcPct val="90000"/>
              </a:lnSpc>
            </a:pPr>
            <a:r>
              <a:rPr lang="uk-UA" sz="2000" smtClean="0"/>
              <a:t>втрата актуальності окремих пріоритетних  напрямів;</a:t>
            </a:r>
          </a:p>
          <a:p>
            <a:pPr lvl="1">
              <a:lnSpc>
                <a:spcPct val="90000"/>
              </a:lnSpc>
              <a:buFontTx/>
              <a:buNone/>
            </a:pPr>
            <a:endParaRPr lang="uk-UA" sz="2000" smtClean="0"/>
          </a:p>
          <a:p>
            <a:pPr lvl="1">
              <a:lnSpc>
                <a:spcPct val="90000"/>
              </a:lnSpc>
            </a:pPr>
            <a:r>
              <a:rPr lang="uk-UA" sz="2000" smtClean="0"/>
              <a:t>недостатнє розуміння частиною батьківської громадськості стратегічних завдань розвитку школи.</a:t>
            </a:r>
            <a:endParaRPr lang="ru-RU" sz="2000" smtClean="0"/>
          </a:p>
        </p:txBody>
      </p:sp>
      <p:pic>
        <p:nvPicPr>
          <p:cNvPr id="123908"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979613" y="274638"/>
            <a:ext cx="6707187" cy="1143000"/>
          </a:xfrm>
        </p:spPr>
        <p:txBody>
          <a:bodyPr/>
          <a:lstStyle/>
          <a:p>
            <a:r>
              <a:rPr lang="uk-UA" b="1" smtClean="0"/>
              <a:t>Шляхи розв’язання:</a:t>
            </a:r>
            <a:endParaRPr lang="ru-RU" b="1" smtClean="0"/>
          </a:p>
        </p:txBody>
      </p:sp>
      <p:sp>
        <p:nvSpPr>
          <p:cNvPr id="124931" name="Rectangle 3"/>
          <p:cNvSpPr>
            <a:spLocks noGrp="1" noChangeArrowheads="1"/>
          </p:cNvSpPr>
          <p:nvPr>
            <p:ph type="body" idx="1"/>
          </p:nvPr>
        </p:nvSpPr>
        <p:spPr>
          <a:xfrm>
            <a:off x="2051050" y="1600200"/>
            <a:ext cx="6635750" cy="4924425"/>
          </a:xfrm>
        </p:spPr>
        <p:txBody>
          <a:bodyPr/>
          <a:lstStyle/>
          <a:p>
            <a:pPr>
              <a:lnSpc>
                <a:spcPct val="90000"/>
              </a:lnSpc>
              <a:buFontTx/>
              <a:buNone/>
            </a:pPr>
            <a:endParaRPr lang="uk-UA" sz="2400" smtClean="0"/>
          </a:p>
          <a:p>
            <a:pPr lvl="1" algn="just">
              <a:lnSpc>
                <a:spcPct val="90000"/>
              </a:lnSpc>
            </a:pPr>
            <a:r>
              <a:rPr lang="uk-UA" sz="2000" smtClean="0"/>
              <a:t>внесення змін та доповнень до програми розвитку;</a:t>
            </a:r>
          </a:p>
          <a:p>
            <a:pPr lvl="1" algn="just">
              <a:lnSpc>
                <a:spcPct val="90000"/>
              </a:lnSpc>
              <a:buFontTx/>
              <a:buNone/>
            </a:pPr>
            <a:endParaRPr lang="uk-UA" sz="2000" smtClean="0"/>
          </a:p>
          <a:p>
            <a:pPr lvl="1" algn="just">
              <a:lnSpc>
                <a:spcPct val="90000"/>
              </a:lnSpc>
            </a:pPr>
            <a:r>
              <a:rPr lang="uk-UA" sz="2000" smtClean="0"/>
              <a:t>розробка та реалізація цільових програм;</a:t>
            </a:r>
          </a:p>
          <a:p>
            <a:pPr lvl="1" algn="just">
              <a:lnSpc>
                <a:spcPct val="90000"/>
              </a:lnSpc>
              <a:buFontTx/>
              <a:buNone/>
            </a:pPr>
            <a:endParaRPr lang="uk-UA" sz="2000" smtClean="0"/>
          </a:p>
          <a:p>
            <a:pPr lvl="1" algn="just">
              <a:lnSpc>
                <a:spcPct val="90000"/>
              </a:lnSpc>
            </a:pPr>
            <a:r>
              <a:rPr lang="uk-UA" sz="2000" smtClean="0"/>
              <a:t>додаткове залучення позабюджетних джерел фінансування;</a:t>
            </a:r>
          </a:p>
          <a:p>
            <a:pPr lvl="1" algn="just">
              <a:lnSpc>
                <a:spcPct val="90000"/>
              </a:lnSpc>
              <a:buFontTx/>
              <a:buNone/>
            </a:pPr>
            <a:endParaRPr lang="uk-UA" sz="2000" smtClean="0"/>
          </a:p>
          <a:p>
            <a:pPr lvl="1" algn="just">
              <a:lnSpc>
                <a:spcPct val="90000"/>
              </a:lnSpc>
            </a:pPr>
            <a:r>
              <a:rPr lang="uk-UA" sz="2000" smtClean="0"/>
              <a:t>підвищення ступеня відкритості школи, висвітлення діяльності педагогічного колективу в ЗМІ, на сайті школи у формі звіту директора перед громадськістю та колективом</a:t>
            </a:r>
            <a:endParaRPr lang="ru-RU" sz="2000" smtClean="0"/>
          </a:p>
        </p:txBody>
      </p:sp>
      <p:pic>
        <p:nvPicPr>
          <p:cNvPr id="124932"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Rectangle 6"/>
          <p:cNvSpPr>
            <a:spLocks noGrp="1" noChangeArrowheads="1"/>
          </p:cNvSpPr>
          <p:nvPr>
            <p:ph type="title"/>
          </p:nvPr>
        </p:nvSpPr>
        <p:spPr>
          <a:xfrm>
            <a:off x="457200" y="274638"/>
            <a:ext cx="8435975" cy="6394450"/>
          </a:xfrm>
        </p:spPr>
        <p:txBody>
          <a:bodyPr/>
          <a:lstStyle/>
          <a:p>
            <a:pPr algn="r"/>
            <a:r>
              <a:rPr lang="uk-UA" sz="3600" smtClean="0"/>
              <a:t>“ Вдихнути в юну істоту душу громадянина – значить, передати не тільки радість, захоплення, гордість за все те, що становить собою наші святині, а й сердечний біль, тривогу, турботу за долю цих святинь – свободу і незалежність, честь і велич, багатство і славу нашої улюбленої Вітчизни ”</a:t>
            </a:r>
            <a:br>
              <a:rPr lang="uk-UA" sz="3600" smtClean="0"/>
            </a:br>
            <a:r>
              <a:rPr lang="uk-UA" sz="4000" smtClean="0"/>
              <a:t/>
            </a:r>
            <a:br>
              <a:rPr lang="uk-UA" sz="4000" smtClean="0"/>
            </a:br>
            <a:r>
              <a:rPr lang="uk-UA" sz="4000" smtClean="0"/>
              <a:t>В. Сухомлинський</a:t>
            </a:r>
            <a:endParaRPr lang="ru-RU" sz="40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979613" y="274638"/>
            <a:ext cx="6707187" cy="1143000"/>
          </a:xfrm>
        </p:spPr>
        <p:txBody>
          <a:bodyPr/>
          <a:lstStyle/>
          <a:p>
            <a:r>
              <a:rPr lang="uk-UA" sz="4000" smtClean="0"/>
              <a:t>Структура програми розвитку </a:t>
            </a:r>
            <a:endParaRPr lang="ru-RU" sz="4000" smtClean="0"/>
          </a:p>
        </p:txBody>
      </p:sp>
      <p:sp>
        <p:nvSpPr>
          <p:cNvPr id="100355" name="Rectangle 3"/>
          <p:cNvSpPr>
            <a:spLocks noGrp="1" noChangeArrowheads="1"/>
          </p:cNvSpPr>
          <p:nvPr>
            <p:ph type="body" idx="1"/>
          </p:nvPr>
        </p:nvSpPr>
        <p:spPr>
          <a:xfrm>
            <a:off x="2051050" y="1600200"/>
            <a:ext cx="6635750" cy="4997450"/>
          </a:xfrm>
        </p:spPr>
        <p:txBody>
          <a:bodyPr/>
          <a:lstStyle/>
          <a:p>
            <a:pPr marL="609600" indent="-609600">
              <a:lnSpc>
                <a:spcPct val="80000"/>
              </a:lnSpc>
            </a:pPr>
            <a:r>
              <a:rPr lang="uk-UA" sz="1800" smtClean="0"/>
              <a:t>Обґрунтування необхідності створення програми.</a:t>
            </a:r>
          </a:p>
          <a:p>
            <a:pPr marL="609600" indent="-609600">
              <a:lnSpc>
                <a:spcPct val="80000"/>
              </a:lnSpc>
              <a:buFontTx/>
              <a:buNone/>
            </a:pPr>
            <a:endParaRPr lang="ru-RU" sz="1800" smtClean="0"/>
          </a:p>
          <a:p>
            <a:pPr marL="609600" indent="-609600">
              <a:lnSpc>
                <a:spcPct val="80000"/>
              </a:lnSpc>
            </a:pPr>
            <a:r>
              <a:rPr lang="uk-UA" sz="1800" smtClean="0"/>
              <a:t>Інформаційна довідка про школу. Аналіз актуального стану освітнього закладу.</a:t>
            </a:r>
          </a:p>
          <a:p>
            <a:pPr marL="609600" indent="-609600">
              <a:lnSpc>
                <a:spcPct val="80000"/>
              </a:lnSpc>
              <a:buFontTx/>
              <a:buNone/>
            </a:pPr>
            <a:endParaRPr lang="ru-RU" sz="1800" smtClean="0"/>
          </a:p>
          <a:p>
            <a:pPr marL="609600" indent="-609600">
              <a:lnSpc>
                <a:spcPct val="80000"/>
              </a:lnSpc>
            </a:pPr>
            <a:r>
              <a:rPr lang="uk-UA" sz="1800" smtClean="0"/>
              <a:t> Аналіз стану та прогноз тенденцій зміни соціального замовлення на освітні послуги.</a:t>
            </a:r>
          </a:p>
          <a:p>
            <a:pPr marL="609600" indent="-609600">
              <a:lnSpc>
                <a:spcPct val="80000"/>
              </a:lnSpc>
              <a:buFontTx/>
              <a:buNone/>
            </a:pPr>
            <a:endParaRPr lang="ru-RU" sz="1800" smtClean="0"/>
          </a:p>
          <a:p>
            <a:pPr marL="609600" indent="-609600">
              <a:lnSpc>
                <a:spcPct val="80000"/>
              </a:lnSpc>
            </a:pPr>
            <a:r>
              <a:rPr lang="uk-UA" sz="1800" smtClean="0"/>
              <a:t>Місія, цілі  та завдання навчального закладу.</a:t>
            </a:r>
          </a:p>
          <a:p>
            <a:pPr marL="609600" indent="-609600">
              <a:lnSpc>
                <a:spcPct val="80000"/>
              </a:lnSpc>
              <a:buFontTx/>
              <a:buNone/>
            </a:pPr>
            <a:endParaRPr lang="ru-RU" sz="1800" smtClean="0"/>
          </a:p>
          <a:p>
            <a:pPr marL="609600" indent="-609600">
              <a:lnSpc>
                <a:spcPct val="80000"/>
              </a:lnSpc>
            </a:pPr>
            <a:r>
              <a:rPr lang="uk-UA" sz="1800" smtClean="0"/>
              <a:t>Концепція майбутнього стану школи.</a:t>
            </a:r>
          </a:p>
          <a:p>
            <a:pPr marL="609600" indent="-609600">
              <a:lnSpc>
                <a:spcPct val="80000"/>
              </a:lnSpc>
              <a:buFontTx/>
              <a:buNone/>
            </a:pPr>
            <a:endParaRPr lang="ru-RU" sz="1800" smtClean="0"/>
          </a:p>
          <a:p>
            <a:pPr marL="609600" indent="-609600">
              <a:lnSpc>
                <a:spcPct val="80000"/>
              </a:lnSpc>
            </a:pPr>
            <a:r>
              <a:rPr lang="uk-UA" sz="1800" smtClean="0"/>
              <a:t>Шляхи реалізації комплексно-цільових підпрограм.</a:t>
            </a:r>
          </a:p>
          <a:p>
            <a:pPr marL="609600" indent="-609600">
              <a:lnSpc>
                <a:spcPct val="80000"/>
              </a:lnSpc>
              <a:buFontTx/>
              <a:buNone/>
            </a:pPr>
            <a:endParaRPr lang="ru-RU" sz="1800" smtClean="0"/>
          </a:p>
          <a:p>
            <a:pPr marL="609600" indent="-609600">
              <a:lnSpc>
                <a:spcPct val="80000"/>
              </a:lnSpc>
            </a:pPr>
            <a:r>
              <a:rPr lang="uk-UA" sz="1800" smtClean="0"/>
              <a:t>Етапи реалізації програми розвитку школи.</a:t>
            </a:r>
          </a:p>
          <a:p>
            <a:pPr marL="609600" indent="-609600">
              <a:lnSpc>
                <a:spcPct val="80000"/>
              </a:lnSpc>
            </a:pPr>
            <a:endParaRPr lang="ru-RU" sz="1800" smtClean="0"/>
          </a:p>
          <a:p>
            <a:pPr marL="609600" indent="-609600">
              <a:lnSpc>
                <a:spcPct val="80000"/>
              </a:lnSpc>
            </a:pPr>
            <a:r>
              <a:rPr lang="uk-UA" sz="1800" smtClean="0"/>
              <a:t>Можливий ризик пов’язаний  з реалізацією програми розвитку.</a:t>
            </a:r>
            <a:endParaRPr lang="ru-RU" sz="1800" smtClean="0"/>
          </a:p>
          <a:p>
            <a:pPr marL="609600" indent="-609600">
              <a:lnSpc>
                <a:spcPct val="80000"/>
              </a:lnSpc>
            </a:pPr>
            <a:endParaRPr lang="ru-RU" sz="1800" smtClean="0"/>
          </a:p>
        </p:txBody>
      </p:sp>
      <p:pic>
        <p:nvPicPr>
          <p:cNvPr id="100356"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uk-UA" sz="2400" b="1" smtClean="0"/>
              <a:t>Очікувані результати </a:t>
            </a:r>
            <a:br>
              <a:rPr lang="uk-UA" sz="2400" b="1" smtClean="0"/>
            </a:br>
            <a:r>
              <a:rPr lang="uk-UA" sz="2400" b="1" smtClean="0"/>
              <a:t>реалізації програми</a:t>
            </a:r>
            <a:r>
              <a:rPr lang="uk-UA" sz="4000" smtClean="0"/>
              <a:t> </a:t>
            </a:r>
            <a:endParaRPr lang="ru-RU" sz="4000" smtClean="0"/>
          </a:p>
        </p:txBody>
      </p:sp>
      <p:sp>
        <p:nvSpPr>
          <p:cNvPr id="93187" name="Rectangle 3"/>
          <p:cNvSpPr>
            <a:spLocks noGrp="1" noChangeArrowheads="1"/>
          </p:cNvSpPr>
          <p:nvPr>
            <p:ph type="body" idx="1"/>
          </p:nvPr>
        </p:nvSpPr>
        <p:spPr>
          <a:xfrm>
            <a:off x="1979613" y="1600200"/>
            <a:ext cx="6913562" cy="4997450"/>
          </a:xfrm>
        </p:spPr>
        <p:txBody>
          <a:bodyPr/>
          <a:lstStyle/>
          <a:p>
            <a:pPr>
              <a:lnSpc>
                <a:spcPct val="80000"/>
              </a:lnSpc>
            </a:pPr>
            <a:r>
              <a:rPr lang="uk-UA" sz="2000" b="1" smtClean="0"/>
              <a:t>Для адміністрації:</a:t>
            </a:r>
            <a:endParaRPr lang="uk-UA" sz="2000" smtClean="0"/>
          </a:p>
          <a:p>
            <a:pPr>
              <a:lnSpc>
                <a:spcPct val="80000"/>
              </a:lnSpc>
            </a:pPr>
            <a:r>
              <a:rPr lang="uk-UA" sz="2000" smtClean="0"/>
              <a:t>активізація діяльності всіх структур школи;</a:t>
            </a:r>
          </a:p>
          <a:p>
            <a:pPr>
              <a:lnSpc>
                <a:spcPct val="80000"/>
              </a:lnSpc>
            </a:pPr>
            <a:r>
              <a:rPr lang="uk-UA" sz="2000" smtClean="0"/>
              <a:t>підвищення ефективності управління;</a:t>
            </a:r>
          </a:p>
          <a:p>
            <a:pPr>
              <a:lnSpc>
                <a:spcPct val="80000"/>
              </a:lnSpc>
            </a:pPr>
            <a:r>
              <a:rPr lang="uk-UA" sz="2000" smtClean="0"/>
              <a:t>збереження іміджу школи;</a:t>
            </a:r>
          </a:p>
          <a:p>
            <a:pPr>
              <a:lnSpc>
                <a:spcPct val="80000"/>
              </a:lnSpc>
            </a:pPr>
            <a:r>
              <a:rPr lang="uk-UA" sz="2000" smtClean="0"/>
              <a:t>використання механізмів і прийомів стимулювання діяльності педагогів.</a:t>
            </a:r>
          </a:p>
          <a:p>
            <a:pPr>
              <a:lnSpc>
                <a:spcPct val="80000"/>
              </a:lnSpc>
              <a:buFontTx/>
              <a:buNone/>
            </a:pPr>
            <a:endParaRPr lang="uk-UA" sz="2000" b="1" smtClean="0"/>
          </a:p>
          <a:p>
            <a:pPr>
              <a:lnSpc>
                <a:spcPct val="80000"/>
              </a:lnSpc>
            </a:pPr>
            <a:r>
              <a:rPr lang="uk-UA" sz="2000" b="1" smtClean="0"/>
              <a:t>Для вчителів:</a:t>
            </a:r>
            <a:endParaRPr lang="uk-UA" sz="2000" smtClean="0"/>
          </a:p>
          <a:p>
            <a:pPr>
              <a:lnSpc>
                <a:spcPct val="80000"/>
              </a:lnSpc>
            </a:pPr>
            <a:r>
              <a:rPr lang="uk-UA" sz="2000" smtClean="0"/>
              <a:t>покращення матеріально-технічного забезпечення освітнього процесу;</a:t>
            </a:r>
          </a:p>
          <a:p>
            <a:pPr>
              <a:lnSpc>
                <a:spcPct val="80000"/>
              </a:lnSpc>
            </a:pPr>
            <a:r>
              <a:rPr lang="uk-UA" sz="2000" smtClean="0"/>
              <a:t>використання вчителями інноваційних та вироблення власних технологій;</a:t>
            </a:r>
          </a:p>
          <a:p>
            <a:pPr>
              <a:lnSpc>
                <a:spcPct val="80000"/>
              </a:lnSpc>
            </a:pPr>
            <a:r>
              <a:rPr lang="uk-UA" sz="2000" smtClean="0"/>
              <a:t>підвищення рівня професійної компетентності педагогів;</a:t>
            </a:r>
          </a:p>
          <a:p>
            <a:pPr>
              <a:lnSpc>
                <a:spcPct val="80000"/>
              </a:lnSpc>
            </a:pPr>
            <a:r>
              <a:rPr lang="uk-UA" sz="2000" smtClean="0"/>
              <a:t>створення комфортних психолого-педагогічних умов для здійснення професійної діяльності .</a:t>
            </a:r>
            <a:endParaRPr lang="ru-RU" sz="2000" smtClean="0"/>
          </a:p>
        </p:txBody>
      </p:sp>
      <p:pic>
        <p:nvPicPr>
          <p:cNvPr id="93188"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uk-UA" sz="2400" b="1" smtClean="0"/>
              <a:t>Очікувані результати </a:t>
            </a:r>
            <a:br>
              <a:rPr lang="uk-UA" sz="2400" b="1" smtClean="0"/>
            </a:br>
            <a:r>
              <a:rPr lang="uk-UA" sz="2400" b="1" smtClean="0"/>
              <a:t>реалізації програми</a:t>
            </a:r>
            <a:r>
              <a:rPr lang="uk-UA" sz="4000" smtClean="0"/>
              <a:t> </a:t>
            </a:r>
            <a:endParaRPr lang="ru-RU" sz="4000" smtClean="0"/>
          </a:p>
        </p:txBody>
      </p:sp>
      <p:sp>
        <p:nvSpPr>
          <p:cNvPr id="102403" name="Rectangle 3"/>
          <p:cNvSpPr>
            <a:spLocks noGrp="1" noChangeArrowheads="1"/>
          </p:cNvSpPr>
          <p:nvPr>
            <p:ph type="body" idx="1"/>
          </p:nvPr>
        </p:nvSpPr>
        <p:spPr>
          <a:xfrm>
            <a:off x="1979613" y="1341438"/>
            <a:ext cx="6913562" cy="5256212"/>
          </a:xfrm>
        </p:spPr>
        <p:txBody>
          <a:bodyPr/>
          <a:lstStyle/>
          <a:p>
            <a:pPr>
              <a:lnSpc>
                <a:spcPct val="90000"/>
              </a:lnSpc>
              <a:buFontTx/>
              <a:buNone/>
            </a:pPr>
            <a:r>
              <a:rPr lang="uk-UA" sz="2400" b="1" smtClean="0"/>
              <a:t>Для учнів:</a:t>
            </a:r>
            <a:endParaRPr lang="uk-UA" sz="2400" smtClean="0"/>
          </a:p>
          <a:p>
            <a:pPr>
              <a:lnSpc>
                <a:spcPct val="90000"/>
              </a:lnSpc>
            </a:pPr>
            <a:r>
              <a:rPr lang="uk-UA" sz="2400" smtClean="0"/>
              <a:t>підвищення рівня навчальних досягнень учнів;</a:t>
            </a:r>
          </a:p>
          <a:p>
            <a:pPr>
              <a:lnSpc>
                <a:spcPct val="90000"/>
              </a:lnSpc>
            </a:pPr>
            <a:r>
              <a:rPr lang="uk-UA" sz="2400" smtClean="0"/>
              <a:t>формування інформаційних, інтелектуальних та комунікативних компетенцій;</a:t>
            </a:r>
          </a:p>
          <a:p>
            <a:pPr>
              <a:lnSpc>
                <a:spcPct val="90000"/>
              </a:lnSpc>
            </a:pPr>
            <a:r>
              <a:rPr lang="uk-UA" sz="2400" smtClean="0"/>
              <a:t>створення ситуації життєвого успіху в усіх сферах шкільної діяльності;</a:t>
            </a:r>
          </a:p>
          <a:p>
            <a:pPr>
              <a:lnSpc>
                <a:spcPct val="90000"/>
              </a:lnSpc>
            </a:pPr>
            <a:r>
              <a:rPr lang="uk-UA" sz="2400" smtClean="0"/>
              <a:t>формування правової та громадської свідомості;</a:t>
            </a:r>
          </a:p>
          <a:p>
            <a:pPr>
              <a:lnSpc>
                <a:spcPct val="90000"/>
              </a:lnSpc>
            </a:pPr>
            <a:r>
              <a:rPr lang="uk-UA" sz="2400" smtClean="0"/>
              <a:t>створення комфортних психолого-педагогічних умов;</a:t>
            </a:r>
          </a:p>
          <a:p>
            <a:pPr>
              <a:lnSpc>
                <a:spcPct val="90000"/>
              </a:lnSpc>
            </a:pPr>
            <a:r>
              <a:rPr lang="uk-UA" sz="2400" smtClean="0"/>
              <a:t>підвищення показників фізичного та психологічного здоров’я.</a:t>
            </a:r>
          </a:p>
          <a:p>
            <a:pPr>
              <a:lnSpc>
                <a:spcPct val="90000"/>
              </a:lnSpc>
            </a:pPr>
            <a:endParaRPr lang="uk-UA" sz="2400" b="1" smtClean="0"/>
          </a:p>
        </p:txBody>
      </p:sp>
      <p:pic>
        <p:nvPicPr>
          <p:cNvPr id="102404"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uk-UA" sz="2400" b="1" smtClean="0"/>
              <a:t>Очікувані результати </a:t>
            </a:r>
            <a:br>
              <a:rPr lang="uk-UA" sz="2400" b="1" smtClean="0"/>
            </a:br>
            <a:r>
              <a:rPr lang="uk-UA" sz="2400" b="1" smtClean="0"/>
              <a:t>реалізації програми</a:t>
            </a:r>
            <a:r>
              <a:rPr lang="uk-UA" sz="4000" smtClean="0"/>
              <a:t> </a:t>
            </a:r>
            <a:endParaRPr lang="ru-RU" sz="4000" smtClean="0"/>
          </a:p>
        </p:txBody>
      </p:sp>
      <p:sp>
        <p:nvSpPr>
          <p:cNvPr id="103427" name="Rectangle 3"/>
          <p:cNvSpPr>
            <a:spLocks noGrp="1" noChangeArrowheads="1"/>
          </p:cNvSpPr>
          <p:nvPr>
            <p:ph type="body" idx="1"/>
          </p:nvPr>
        </p:nvSpPr>
        <p:spPr>
          <a:xfrm>
            <a:off x="1979613" y="1341438"/>
            <a:ext cx="6913562" cy="5256212"/>
          </a:xfrm>
        </p:spPr>
        <p:txBody>
          <a:bodyPr/>
          <a:lstStyle/>
          <a:p>
            <a:pPr>
              <a:lnSpc>
                <a:spcPct val="80000"/>
              </a:lnSpc>
              <a:buFontTx/>
              <a:buNone/>
            </a:pPr>
            <a:r>
              <a:rPr lang="uk-UA" sz="2000" b="1" smtClean="0"/>
              <a:t>Для батьків:</a:t>
            </a:r>
            <a:endParaRPr lang="uk-UA" sz="2000" smtClean="0"/>
          </a:p>
          <a:p>
            <a:pPr>
              <a:lnSpc>
                <a:spcPct val="80000"/>
              </a:lnSpc>
            </a:pPr>
            <a:r>
              <a:rPr lang="uk-UA" sz="2000" smtClean="0"/>
              <a:t>створення умов для задоволення потреб щодо отримання якісної освіти дітьми;</a:t>
            </a:r>
          </a:p>
          <a:p>
            <a:pPr>
              <a:lnSpc>
                <a:spcPct val="80000"/>
              </a:lnSpc>
            </a:pPr>
            <a:r>
              <a:rPr lang="uk-UA" sz="2000" smtClean="0"/>
              <a:t>встановлення та зміцнення дружніх відносин між родинами учнів і школи;</a:t>
            </a:r>
          </a:p>
          <a:p>
            <a:pPr>
              <a:lnSpc>
                <a:spcPct val="80000"/>
              </a:lnSpc>
            </a:pPr>
            <a:r>
              <a:rPr lang="uk-UA" sz="2000" smtClean="0"/>
              <a:t>створення умов для: задоволення інтересів і розвитку різноманітних здібностей школярів;</a:t>
            </a:r>
          </a:p>
          <a:p>
            <a:pPr>
              <a:lnSpc>
                <a:spcPct val="80000"/>
              </a:lnSpc>
            </a:pPr>
            <a:r>
              <a:rPr lang="uk-UA" sz="2000" smtClean="0"/>
              <a:t>збереження та зміцнення здоров'я дітей;</a:t>
            </a:r>
          </a:p>
          <a:p>
            <a:pPr>
              <a:lnSpc>
                <a:spcPct val="80000"/>
              </a:lnSpc>
            </a:pPr>
            <a:r>
              <a:rPr lang="uk-UA" sz="2000" smtClean="0"/>
              <a:t>виховання громадянина здатного до суспільного життя.</a:t>
            </a:r>
          </a:p>
          <a:p>
            <a:pPr>
              <a:lnSpc>
                <a:spcPct val="80000"/>
              </a:lnSpc>
              <a:buFontTx/>
              <a:buNone/>
            </a:pPr>
            <a:endParaRPr lang="ru-RU" sz="2000" smtClean="0"/>
          </a:p>
          <a:p>
            <a:pPr>
              <a:lnSpc>
                <a:spcPct val="80000"/>
              </a:lnSpc>
              <a:buFontTx/>
              <a:buNone/>
            </a:pPr>
            <a:r>
              <a:rPr lang="uk-UA" sz="2000" b="1" smtClean="0"/>
              <a:t>Для представників громадськості:</a:t>
            </a:r>
            <a:endParaRPr lang="uk-UA" sz="2000" smtClean="0"/>
          </a:p>
          <a:p>
            <a:pPr>
              <a:lnSpc>
                <a:spcPct val="80000"/>
              </a:lnSpc>
            </a:pPr>
            <a:r>
              <a:rPr lang="uk-UA" sz="2000" smtClean="0"/>
              <a:t>підвищення уваги та інтересу до проблем навчання і виховання у школі;</a:t>
            </a:r>
          </a:p>
          <a:p>
            <a:pPr>
              <a:lnSpc>
                <a:spcPct val="80000"/>
              </a:lnSpc>
            </a:pPr>
            <a:r>
              <a:rPr lang="uk-UA" sz="2000" smtClean="0"/>
              <a:t>участь у вирішенні проблем навчання та виховання;</a:t>
            </a:r>
          </a:p>
          <a:p>
            <a:pPr>
              <a:lnSpc>
                <a:spcPct val="80000"/>
              </a:lnSpc>
            </a:pPr>
            <a:r>
              <a:rPr lang="uk-UA" sz="2000" smtClean="0"/>
              <a:t>створення позитивного іміджу школи в соціумі міста, підвищення її конкурентоздатності.</a:t>
            </a:r>
            <a:endParaRPr lang="ru-RU" sz="2000" smtClean="0"/>
          </a:p>
        </p:txBody>
      </p:sp>
      <p:pic>
        <p:nvPicPr>
          <p:cNvPr id="103428"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
        <p:nvSpPr>
          <p:cNvPr id="104451" name="Rectangle 5"/>
          <p:cNvSpPr>
            <a:spLocks noChangeArrowheads="1"/>
          </p:cNvSpPr>
          <p:nvPr/>
        </p:nvSpPr>
        <p:spPr bwMode="auto">
          <a:xfrm>
            <a:off x="1258888" y="6092825"/>
            <a:ext cx="720725" cy="288925"/>
          </a:xfrm>
          <a:prstGeom prst="rect">
            <a:avLst/>
          </a:prstGeom>
          <a:solidFill>
            <a:schemeClr val="bg1"/>
          </a:solidFill>
          <a:ln w="9525">
            <a:noFill/>
            <a:miter lim="800000"/>
            <a:headEnd/>
            <a:tailEnd/>
          </a:ln>
        </p:spPr>
        <p:txBody>
          <a:bodyPr wrap="none" anchor="ctr"/>
          <a:lstStyle/>
          <a:p>
            <a:pPr algn="l"/>
            <a:endParaRPr lang="ru-RU" sz="1800" b="0">
              <a:solidFill>
                <a:schemeClr val="tx1"/>
              </a:solidFill>
              <a:effectLst/>
            </a:endParaRPr>
          </a:p>
        </p:txBody>
      </p:sp>
      <p:sp>
        <p:nvSpPr>
          <p:cNvPr id="104452" name="Rectangle 6"/>
          <p:cNvSpPr>
            <a:spLocks noChangeArrowheads="1"/>
          </p:cNvSpPr>
          <p:nvPr/>
        </p:nvSpPr>
        <p:spPr bwMode="auto">
          <a:xfrm>
            <a:off x="1763713" y="5734050"/>
            <a:ext cx="215900" cy="288925"/>
          </a:xfrm>
          <a:prstGeom prst="rect">
            <a:avLst/>
          </a:prstGeom>
          <a:solidFill>
            <a:schemeClr val="bg1"/>
          </a:solidFill>
          <a:ln w="9525">
            <a:noFill/>
            <a:miter lim="800000"/>
            <a:headEnd/>
            <a:tailEnd/>
          </a:ln>
        </p:spPr>
        <p:txBody>
          <a:bodyPr wrap="none" anchor="ctr"/>
          <a:lstStyle/>
          <a:p>
            <a:pPr algn="l"/>
            <a:endParaRPr lang="ru-RU" sz="1800" b="0">
              <a:solidFill>
                <a:schemeClr val="tx1"/>
              </a:solidFill>
              <a:effectLst/>
            </a:endParaRPr>
          </a:p>
        </p:txBody>
      </p:sp>
      <p:sp>
        <p:nvSpPr>
          <p:cNvPr id="104453" name="Rectangle 7"/>
          <p:cNvSpPr>
            <a:spLocks noChangeArrowheads="1"/>
          </p:cNvSpPr>
          <p:nvPr/>
        </p:nvSpPr>
        <p:spPr bwMode="auto">
          <a:xfrm>
            <a:off x="1403350" y="1341438"/>
            <a:ext cx="576263" cy="503237"/>
          </a:xfrm>
          <a:prstGeom prst="rect">
            <a:avLst/>
          </a:prstGeom>
          <a:solidFill>
            <a:schemeClr val="bg1"/>
          </a:solidFill>
          <a:ln w="9525">
            <a:noFill/>
            <a:miter lim="800000"/>
            <a:headEnd/>
            <a:tailEnd/>
          </a:ln>
        </p:spPr>
        <p:txBody>
          <a:bodyPr wrap="none" anchor="ctr"/>
          <a:lstStyle/>
          <a:p>
            <a:pPr algn="l"/>
            <a:endParaRPr lang="ru-RU" sz="1800" b="0">
              <a:solidFill>
                <a:schemeClr val="tx1"/>
              </a:solidFill>
              <a:effectLst/>
            </a:endParaRPr>
          </a:p>
        </p:txBody>
      </p:sp>
      <p:sp>
        <p:nvSpPr>
          <p:cNvPr id="104454" name="Номер слайда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F73E196-B968-4FA2-8175-9950D7997657}" type="slidenum">
              <a:rPr lang="ru-RU" sz="1400" b="0">
                <a:solidFill>
                  <a:schemeClr val="tx1"/>
                </a:solidFill>
                <a:effectLst/>
              </a:rPr>
              <a:pPr algn="r"/>
              <a:t>8</a:t>
            </a:fld>
            <a:endParaRPr lang="ru-RU" sz="1400" b="0">
              <a:solidFill>
                <a:schemeClr val="tx1"/>
              </a:solidFill>
              <a:effectLst/>
            </a:endParaRPr>
          </a:p>
        </p:txBody>
      </p:sp>
      <p:sp>
        <p:nvSpPr>
          <p:cNvPr id="104455" name="Rectangle 7"/>
          <p:cNvSpPr>
            <a:spLocks noGrp="1" noChangeArrowheads="1"/>
          </p:cNvSpPr>
          <p:nvPr>
            <p:ph type="title"/>
          </p:nvPr>
        </p:nvSpPr>
        <p:spPr>
          <a:xfrm>
            <a:off x="1547813" y="274638"/>
            <a:ext cx="7138987" cy="1143000"/>
          </a:xfrm>
        </p:spPr>
        <p:txBody>
          <a:bodyPr/>
          <a:lstStyle/>
          <a:p>
            <a:r>
              <a:rPr lang="uk-UA" b="1" smtClean="0"/>
              <a:t>Місія школи полягає у:</a:t>
            </a:r>
            <a:endParaRPr lang="ru-RU" b="1" smtClean="0"/>
          </a:p>
        </p:txBody>
      </p:sp>
      <p:sp>
        <p:nvSpPr>
          <p:cNvPr id="104456" name="Rectangle 8"/>
          <p:cNvSpPr>
            <a:spLocks noGrp="1" noChangeArrowheads="1"/>
          </p:cNvSpPr>
          <p:nvPr>
            <p:ph type="body" idx="1"/>
          </p:nvPr>
        </p:nvSpPr>
        <p:spPr>
          <a:xfrm>
            <a:off x="1979613" y="1600200"/>
            <a:ext cx="6985000" cy="4997450"/>
          </a:xfrm>
          <a:noFill/>
          <a:ln/>
          <a:effectLst>
            <a:outerShdw dist="107763" dir="18900000" algn="ctr" rotWithShape="0">
              <a:schemeClr val="bg2">
                <a:alpha val="50000"/>
              </a:schemeClr>
            </a:outerShdw>
          </a:effectLst>
        </p:spPr>
        <p:txBody>
          <a:bodyPr/>
          <a:lstStyle/>
          <a:p>
            <a:pPr>
              <a:lnSpc>
                <a:spcPct val="80000"/>
              </a:lnSpc>
            </a:pPr>
            <a:endParaRPr lang="uk-UA" sz="2000" b="1" smtClean="0"/>
          </a:p>
          <a:p>
            <a:pPr>
              <a:lnSpc>
                <a:spcPct val="80000"/>
              </a:lnSpc>
            </a:pPr>
            <a:r>
              <a:rPr lang="uk-UA" sz="2000" b="1" smtClean="0"/>
              <a:t>забезпеченні якісної освіти як найважливішої умови успішної соціалізації дитини в сучасному суспільстві; </a:t>
            </a:r>
          </a:p>
          <a:p>
            <a:pPr>
              <a:lnSpc>
                <a:spcPct val="80000"/>
              </a:lnSpc>
            </a:pPr>
            <a:endParaRPr lang="uk-UA" sz="2000" b="1" smtClean="0"/>
          </a:p>
          <a:p>
            <a:pPr>
              <a:lnSpc>
                <a:spcPct val="80000"/>
              </a:lnSpc>
            </a:pPr>
            <a:r>
              <a:rPr lang="uk-UA" sz="2000" b="1" smtClean="0"/>
              <a:t>формуванні свідомості громадянина, що володіє політичною культурою, критичним мисленням, здатністю самостійно здійснювати свій вибір;</a:t>
            </a:r>
          </a:p>
          <a:p>
            <a:pPr>
              <a:lnSpc>
                <a:spcPct val="80000"/>
              </a:lnSpc>
              <a:buFontTx/>
              <a:buNone/>
            </a:pPr>
            <a:endParaRPr lang="uk-UA" sz="2000" b="1" smtClean="0"/>
          </a:p>
          <a:p>
            <a:pPr>
              <a:lnSpc>
                <a:spcPct val="80000"/>
              </a:lnSpc>
            </a:pPr>
            <a:r>
              <a:rPr lang="uk-UA" sz="2000" b="1" smtClean="0"/>
              <a:t>створенні умов сприятливих для доброзичливого ставлення до школи, однолітків, учителів, держави;</a:t>
            </a:r>
          </a:p>
          <a:p>
            <a:pPr>
              <a:lnSpc>
                <a:spcPct val="80000"/>
              </a:lnSpc>
              <a:buFontTx/>
              <a:buNone/>
            </a:pPr>
            <a:endParaRPr lang="uk-UA" sz="2000" b="1" smtClean="0"/>
          </a:p>
          <a:p>
            <a:pPr>
              <a:lnSpc>
                <a:spcPct val="80000"/>
              </a:lnSpc>
            </a:pPr>
            <a:r>
              <a:rPr lang="uk-UA" sz="2000" b="1" smtClean="0"/>
              <a:t>підтриманні сприятливої ​​атмосфери співробітництва серед працівників школи, батьків та громадськості.</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79613" y="274638"/>
            <a:ext cx="6707187" cy="1143000"/>
          </a:xfrm>
        </p:spPr>
        <p:txBody>
          <a:bodyPr/>
          <a:lstStyle/>
          <a:p>
            <a:r>
              <a:rPr lang="uk-UA" sz="4000" b="1" smtClean="0"/>
              <a:t>Стратегічна мета</a:t>
            </a:r>
            <a:r>
              <a:rPr lang="uk-UA" sz="4000" smtClean="0"/>
              <a:t> </a:t>
            </a:r>
            <a:r>
              <a:rPr lang="uk-UA" sz="4000" b="1" smtClean="0"/>
              <a:t>школи</a:t>
            </a:r>
            <a:endParaRPr lang="ru-RU" sz="4000" b="1" smtClean="0"/>
          </a:p>
        </p:txBody>
      </p:sp>
      <p:sp>
        <p:nvSpPr>
          <p:cNvPr id="97283" name="Rectangle 3"/>
          <p:cNvSpPr>
            <a:spLocks noGrp="1" noChangeArrowheads="1"/>
          </p:cNvSpPr>
          <p:nvPr>
            <p:ph type="body" idx="1"/>
          </p:nvPr>
        </p:nvSpPr>
        <p:spPr>
          <a:xfrm>
            <a:off x="1979613" y="1600200"/>
            <a:ext cx="6985000" cy="4997450"/>
          </a:xfrm>
        </p:spPr>
        <p:txBody>
          <a:bodyPr/>
          <a:lstStyle/>
          <a:p>
            <a:pPr algn="ctr">
              <a:buFontTx/>
              <a:buNone/>
            </a:pPr>
            <a:r>
              <a:rPr lang="uk-UA" smtClean="0"/>
              <a:t>   забезпечити позитивну динаміку розвитку школи, як відкритої системи, конкурентоздатної й орієнтованої на підготовку громадянина  - патріота здатного до участі в розв’язанні сьогоденних і перспективних завдань держави.</a:t>
            </a:r>
            <a:endParaRPr lang="ru-RU" smtClean="0"/>
          </a:p>
        </p:txBody>
      </p:sp>
      <p:pic>
        <p:nvPicPr>
          <p:cNvPr id="97284" name="Picture 4"/>
          <p:cNvPicPr>
            <a:picLocks noChangeAspect="1" noChangeArrowheads="1"/>
          </p:cNvPicPr>
          <p:nvPr/>
        </p:nvPicPr>
        <p:blipFill>
          <a:blip r:embed="rId2">
            <a:lum bright="36000"/>
          </a:blip>
          <a:srcRect r="78334"/>
          <a:stretch>
            <a:fillRect/>
          </a:stretch>
        </p:blipFill>
        <p:spPr bwMode="auto">
          <a:xfrm>
            <a:off x="0" y="0"/>
            <a:ext cx="1978025"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TotalTime>
  <Words>1741</Words>
  <Application>Microsoft Office PowerPoint</Application>
  <PresentationFormat>Экран (4:3)</PresentationFormat>
  <Paragraphs>358</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Оформление по умолчанию</vt:lpstr>
      <vt:lpstr>  ПРОГРАМА  РОЗВИТКУ на 2015-2020 роки  “ШКОЛА ГРОМАДЯНСЬКОСТІ”</vt:lpstr>
      <vt:lpstr>Обов’язок перед Батьківщиною – святиня людини.  Від нас, батьків та матерів, від вихователів залежить, щоб кожний юний громадянин дорожив цією святинею, як дорожить чесна людина своїм добрим ім’ям, гідністю своєї сім’ї. Громадянські думки, почуття, переживання, громадянський обов’язок, громадянська відповідальність – це основа людської гідності  В.Сухомлинський</vt:lpstr>
      <vt:lpstr>Слайд 3</vt:lpstr>
      <vt:lpstr>Структура програми розвитку </vt:lpstr>
      <vt:lpstr>Очікувані результати  реалізації програми </vt:lpstr>
      <vt:lpstr>Очікувані результати  реалізації програми </vt:lpstr>
      <vt:lpstr>Очікувані результати  реалізації програми </vt:lpstr>
      <vt:lpstr>Місія школи полягає у:</vt:lpstr>
      <vt:lpstr>Стратегічна мета школи</vt:lpstr>
      <vt:lpstr>Головні завдання</vt:lpstr>
      <vt:lpstr>Концепція майбутнього стану школи</vt:lpstr>
      <vt:lpstr>Концепція майбутнього стану школи</vt:lpstr>
      <vt:lpstr>Концепція майбутнього стану школи</vt:lpstr>
      <vt:lpstr>Концепція майбутнього стану школи</vt:lpstr>
      <vt:lpstr>Комплексно-цільові підпрограми</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Мета</vt:lpstr>
      <vt:lpstr>Завдання</vt:lpstr>
      <vt:lpstr>Приіорітети </vt:lpstr>
      <vt:lpstr>Шляхи реалізації</vt:lpstr>
      <vt:lpstr>Шляхи реалізації</vt:lpstr>
      <vt:lpstr>Шляхи реалізації</vt:lpstr>
      <vt:lpstr>Шляхи реалізації</vt:lpstr>
      <vt:lpstr>Можливий ризик, пов’язаний  з реалізацією програми розвитку</vt:lpstr>
      <vt:lpstr>Шляхи розв’язання:</vt:lpstr>
      <vt:lpstr>“ Вдихнути в юну істоту душу громадянина – значить, передати не тільки радість, захоплення, гордість за все те, що становить собою наші святині, а й сердечний біль, тривогу, турботу за долю цих святинь – свободу і незалежність, честь і велич, багатство і славу нашої улюбленої Вітчизни ”  В. Сухомлинський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Оля</dc:creator>
  <cp:lastModifiedBy>Артем</cp:lastModifiedBy>
  <cp:revision>115</cp:revision>
  <dcterms:created xsi:type="dcterms:W3CDTF">2009-11-17T19:27:04Z</dcterms:created>
  <dcterms:modified xsi:type="dcterms:W3CDTF">2016-02-09T07:23:59Z</dcterms:modified>
</cp:coreProperties>
</file>